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2"/>
  </p:notesMasterIdLst>
  <p:sldIdLst>
    <p:sldId id="256" r:id="rId2"/>
    <p:sldId id="271" r:id="rId3"/>
    <p:sldId id="270" r:id="rId4"/>
    <p:sldId id="275" r:id="rId5"/>
    <p:sldId id="276" r:id="rId6"/>
    <p:sldId id="277" r:id="rId7"/>
    <p:sldId id="279" r:id="rId8"/>
    <p:sldId id="280" r:id="rId9"/>
    <p:sldId id="281" r:id="rId10"/>
    <p:sldId id="282" r:id="rId11"/>
    <p:sldId id="284" r:id="rId12"/>
    <p:sldId id="285" r:id="rId13"/>
    <p:sldId id="286" r:id="rId14"/>
    <p:sldId id="287" r:id="rId15"/>
    <p:sldId id="288" r:id="rId16"/>
    <p:sldId id="289" r:id="rId17"/>
    <p:sldId id="290" r:id="rId18"/>
    <p:sldId id="291" r:id="rId19"/>
    <p:sldId id="283" r:id="rId20"/>
    <p:sldId id="292" r:id="rId21"/>
  </p:sldIdLst>
  <p:sldSz cx="18288000" cy="10287000"/>
  <p:notesSz cx="6858000" cy="9144000"/>
  <p:embeddedFontLst>
    <p:embeddedFont>
      <p:font typeface="ADLaM Display" panose="02010000000000000000" pitchFamily="2" charset="77"/>
      <p:regular r:id="rId23"/>
    </p:embeddedFont>
    <p:embeddedFont>
      <p:font typeface="Poppins Bold" pitchFamily="2" charset="77"/>
      <p:regular r:id="rId24"/>
      <p:bold r:id="rId25"/>
    </p:embeddedFont>
    <p:embeddedFont>
      <p:font typeface="Poppins Ultra-Bold" pitchFamily="2" charset="77"/>
      <p:regular r:id="rId26"/>
      <p:bold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6941" autoAdjust="0"/>
    <p:restoredTop sz="86332" autoAdjust="0"/>
  </p:normalViewPr>
  <p:slideViewPr>
    <p:cSldViewPr>
      <p:cViewPr varScale="1">
        <p:scale>
          <a:sx n="56" d="100"/>
          <a:sy n="56" d="100"/>
        </p:scale>
        <p:origin x="360" y="19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theme" Target="theme/theme1.xml"/></Relationships>
</file>

<file path=ppt/media/hdphoto1.wdp>
</file>

<file path=ppt/media/hdphoto2.wdp>
</file>

<file path=ppt/media/image1.jpeg>
</file>

<file path=ppt/media/image2.png>
</file>

<file path=ppt/media/image3.png>
</file>

<file path=ppt/media/image4.png>
</file>

<file path=ppt/media/image5.pn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ED48F5B-AB3E-CA49-A1C0-69C9852A71DB}" type="datetimeFigureOut">
              <a:rPr lang="en-US" smtClean="0"/>
              <a:t>9/11/25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8C11709-4DFF-8049-B30D-E7B79559B316}" type="slidenum">
              <a:rPr lang="en-US" smtClean="0"/>
              <a:t>‹#›</a:t>
            </a:fld>
            <a:endParaRPr lang="en-US"/>
          </a:p>
        </p:txBody>
      </p:sp>
    </p:spTree>
    <p:extLst>
      <p:ext uri="{BB962C8B-B14F-4D97-AF65-F5344CB8AC3E}">
        <p14:creationId xmlns:p14="http://schemas.microsoft.com/office/powerpoint/2010/main" val="37476363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8C11709-4DFF-8049-B30D-E7B79559B316}" type="slidenum">
              <a:rPr lang="en-US" smtClean="0"/>
              <a:t>1</a:t>
            </a:fld>
            <a:endParaRPr lang="en-US"/>
          </a:p>
        </p:txBody>
      </p:sp>
    </p:spTree>
    <p:extLst>
      <p:ext uri="{BB962C8B-B14F-4D97-AF65-F5344CB8AC3E}">
        <p14:creationId xmlns:p14="http://schemas.microsoft.com/office/powerpoint/2010/main" val="20792196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8C11709-4DFF-8049-B30D-E7B79559B316}" type="slidenum">
              <a:rPr lang="en-US" smtClean="0"/>
              <a:t>2</a:t>
            </a:fld>
            <a:endParaRPr lang="en-US"/>
          </a:p>
        </p:txBody>
      </p:sp>
    </p:spTree>
    <p:extLst>
      <p:ext uri="{BB962C8B-B14F-4D97-AF65-F5344CB8AC3E}">
        <p14:creationId xmlns:p14="http://schemas.microsoft.com/office/powerpoint/2010/main" val="33513801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9/11/25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9/11/25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9/11/25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9/11/25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9/11/25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9/11/25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9/11/25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9/11/25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9/11/25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9/11/25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9/11/25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9/11/25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l="-7448" t="-11388"/>
            </a:stretch>
          </a:blipFill>
        </p:spPr>
        <p:txBody>
          <a:bodyPr/>
          <a:lstStyle/>
          <a:p>
            <a:endParaRPr lang="en-PH"/>
          </a:p>
        </p:txBody>
      </p:sp>
      <p:grpSp>
        <p:nvGrpSpPr>
          <p:cNvPr id="3" name="Group 3"/>
          <p:cNvGrpSpPr/>
          <p:nvPr/>
        </p:nvGrpSpPr>
        <p:grpSpPr>
          <a:xfrm>
            <a:off x="9408925" y="-92557"/>
            <a:ext cx="8879075" cy="8879075"/>
            <a:chOff x="0" y="0"/>
            <a:chExt cx="6350000" cy="6350000"/>
          </a:xfrm>
        </p:grpSpPr>
        <p:sp>
          <p:nvSpPr>
            <p:cNvPr id="4" name="Freeform 4"/>
            <p:cNvSpPr/>
            <p:nvPr/>
          </p:nvSpPr>
          <p:spPr>
            <a:xfrm>
              <a:off x="0" y="0"/>
              <a:ext cx="6350000" cy="6350000"/>
            </a:xfrm>
            <a:custGeom>
              <a:avLst/>
              <a:gdLst/>
              <a:ahLst/>
              <a:cxnLst/>
              <a:rect l="l" t="t" r="r" b="b"/>
              <a:pathLst>
                <a:path w="6350000" h="6350000">
                  <a:moveTo>
                    <a:pt x="0" y="0"/>
                  </a:moveTo>
                  <a:cubicBezTo>
                    <a:pt x="0" y="3506470"/>
                    <a:pt x="2843530" y="6350000"/>
                    <a:pt x="6350000" y="6350000"/>
                  </a:cubicBezTo>
                  <a:lnTo>
                    <a:pt x="6350000" y="0"/>
                  </a:lnTo>
                  <a:lnTo>
                    <a:pt x="0" y="0"/>
                  </a:lnTo>
                  <a:close/>
                </a:path>
              </a:pathLst>
            </a:custGeom>
            <a:blipFill>
              <a:blip r:embed="rId4"/>
              <a:stretch>
                <a:fillRect l="-25474" r="-24525"/>
              </a:stretch>
            </a:blipFill>
          </p:spPr>
          <p:txBody>
            <a:bodyPr/>
            <a:lstStyle/>
            <a:p>
              <a:endParaRPr lang="en-PH"/>
            </a:p>
          </p:txBody>
        </p:sp>
      </p:grpSp>
      <p:grpSp>
        <p:nvGrpSpPr>
          <p:cNvPr id="5" name="Group 5"/>
          <p:cNvGrpSpPr/>
          <p:nvPr/>
        </p:nvGrpSpPr>
        <p:grpSpPr>
          <a:xfrm rot="-8100000">
            <a:off x="-2195992" y="7065821"/>
            <a:ext cx="4391985" cy="4384957"/>
            <a:chOff x="0" y="0"/>
            <a:chExt cx="6350000" cy="6339840"/>
          </a:xfrm>
        </p:grpSpPr>
        <p:sp>
          <p:nvSpPr>
            <p:cNvPr id="6" name="Freeform 6"/>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PH"/>
            </a:p>
          </p:txBody>
        </p:sp>
      </p:grpSp>
      <p:grpSp>
        <p:nvGrpSpPr>
          <p:cNvPr id="7" name="Group 7"/>
          <p:cNvGrpSpPr/>
          <p:nvPr/>
        </p:nvGrpSpPr>
        <p:grpSpPr>
          <a:xfrm rot="8100000">
            <a:off x="1472961" y="8563333"/>
            <a:ext cx="4233834" cy="4227060"/>
            <a:chOff x="0" y="0"/>
            <a:chExt cx="6350000" cy="6339840"/>
          </a:xfrm>
        </p:grpSpPr>
        <p:sp>
          <p:nvSpPr>
            <p:cNvPr id="8" name="Freeform 8"/>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01339"/>
            </a:solidFill>
          </p:spPr>
          <p:txBody>
            <a:bodyPr/>
            <a:lstStyle/>
            <a:p>
              <a:endParaRPr lang="en-PH"/>
            </a:p>
          </p:txBody>
        </p:sp>
      </p:grpSp>
      <p:grpSp>
        <p:nvGrpSpPr>
          <p:cNvPr id="9" name="Group 9"/>
          <p:cNvGrpSpPr/>
          <p:nvPr/>
        </p:nvGrpSpPr>
        <p:grpSpPr>
          <a:xfrm>
            <a:off x="-1034432" y="-1029803"/>
            <a:ext cx="2428826" cy="2428826"/>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1339"/>
            </a:solidFill>
          </p:spPr>
          <p:txBody>
            <a:bodyPr/>
            <a:lstStyle/>
            <a:p>
              <a:endParaRPr lang="en-PH"/>
            </a:p>
          </p:txBody>
        </p:sp>
        <p:sp>
          <p:nvSpPr>
            <p:cNvPr id="11" name="TextBox 11"/>
            <p:cNvSpPr txBox="1"/>
            <p:nvPr/>
          </p:nvSpPr>
          <p:spPr>
            <a:xfrm>
              <a:off x="139700" y="101600"/>
              <a:ext cx="533400" cy="571500"/>
            </a:xfrm>
            <a:prstGeom prst="rect">
              <a:avLst/>
            </a:prstGeom>
          </p:spPr>
          <p:txBody>
            <a:bodyPr lIns="50800" tIns="50800" rIns="50800" bIns="50800" rtlCol="0" anchor="ctr"/>
            <a:lstStyle/>
            <a:p>
              <a:pPr algn="ctr">
                <a:lnSpc>
                  <a:spcPts val="2659"/>
                </a:lnSpc>
                <a:spcBef>
                  <a:spcPct val="0"/>
                </a:spcBef>
              </a:pPr>
              <a:endParaRPr/>
            </a:p>
          </p:txBody>
        </p:sp>
      </p:grpSp>
      <p:sp>
        <p:nvSpPr>
          <p:cNvPr id="12" name="TextBox 12"/>
          <p:cNvSpPr txBox="1"/>
          <p:nvPr/>
        </p:nvSpPr>
        <p:spPr>
          <a:xfrm>
            <a:off x="598500" y="1737395"/>
            <a:ext cx="8545500" cy="2296817"/>
          </a:xfrm>
          <a:prstGeom prst="rect">
            <a:avLst/>
          </a:prstGeom>
        </p:spPr>
        <p:txBody>
          <a:bodyPr lIns="0" tIns="0" rIns="0" bIns="0" rtlCol="0" anchor="t">
            <a:spAutoFit/>
          </a:bodyPr>
          <a:lstStyle/>
          <a:p>
            <a:pPr algn="ctr">
              <a:lnSpc>
                <a:spcPts val="8743"/>
              </a:lnSpc>
            </a:pPr>
            <a:r>
              <a:rPr lang="en-US" sz="7669" b="1">
                <a:solidFill>
                  <a:srgbClr val="AC11C1"/>
                </a:solidFill>
                <a:latin typeface="Poppins Ultra-Bold"/>
                <a:ea typeface="Poppins Ultra-Bold"/>
                <a:cs typeface="Poppins Ultra-Bold"/>
                <a:sym typeface="Poppins Ultra-Bold"/>
              </a:rPr>
              <a:t>CONTEMPORARY WORLD</a:t>
            </a:r>
          </a:p>
        </p:txBody>
      </p:sp>
      <p:sp>
        <p:nvSpPr>
          <p:cNvPr id="13" name="TextBox 13"/>
          <p:cNvSpPr txBox="1"/>
          <p:nvPr/>
        </p:nvSpPr>
        <p:spPr>
          <a:xfrm>
            <a:off x="973591" y="6763347"/>
            <a:ext cx="8115300" cy="700128"/>
          </a:xfrm>
          <a:prstGeom prst="rect">
            <a:avLst/>
          </a:prstGeom>
        </p:spPr>
        <p:txBody>
          <a:bodyPr lIns="0" tIns="0" rIns="0" bIns="0" rtlCol="0" anchor="t">
            <a:spAutoFit/>
          </a:bodyPr>
          <a:lstStyle/>
          <a:p>
            <a:pPr algn="l">
              <a:lnSpc>
                <a:spcPts val="5357"/>
              </a:lnSpc>
            </a:pPr>
            <a:r>
              <a:rPr lang="en-US" sz="4699" b="1" spc="2942" dirty="0">
                <a:solidFill>
                  <a:srgbClr val="AC11C1"/>
                </a:solidFill>
                <a:latin typeface="Poppins Bold"/>
                <a:ea typeface="Poppins Bold"/>
                <a:cs typeface="Poppins Bold"/>
                <a:sym typeface="Poppins Bold"/>
              </a:rPr>
              <a:t>PROFESSOR</a:t>
            </a:r>
          </a:p>
        </p:txBody>
      </p:sp>
      <p:grpSp>
        <p:nvGrpSpPr>
          <p:cNvPr id="14" name="Group 14"/>
          <p:cNvGrpSpPr/>
          <p:nvPr/>
        </p:nvGrpSpPr>
        <p:grpSpPr>
          <a:xfrm>
            <a:off x="1078160" y="-1447751"/>
            <a:ext cx="2428826" cy="2428826"/>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69AF0F"/>
            </a:solidFill>
          </p:spPr>
          <p:txBody>
            <a:bodyPr/>
            <a:lstStyle/>
            <a:p>
              <a:endParaRPr lang="en-PH"/>
            </a:p>
          </p:txBody>
        </p:sp>
        <p:sp>
          <p:nvSpPr>
            <p:cNvPr id="16" name="TextBox 16"/>
            <p:cNvSpPr txBox="1"/>
            <p:nvPr/>
          </p:nvSpPr>
          <p:spPr>
            <a:xfrm>
              <a:off x="139700" y="101600"/>
              <a:ext cx="533400" cy="571500"/>
            </a:xfrm>
            <a:prstGeom prst="rect">
              <a:avLst/>
            </a:prstGeom>
          </p:spPr>
          <p:txBody>
            <a:bodyPr lIns="50800" tIns="50800" rIns="50800" bIns="50800" rtlCol="0" anchor="ctr"/>
            <a:lstStyle/>
            <a:p>
              <a:pPr algn="ctr">
                <a:lnSpc>
                  <a:spcPts val="2659"/>
                </a:lnSpc>
                <a:spcBef>
                  <a:spcPct val="0"/>
                </a:spcBef>
              </a:pPr>
              <a:endParaRPr/>
            </a:p>
          </p:txBody>
        </p:sp>
      </p:grpSp>
      <p:grpSp>
        <p:nvGrpSpPr>
          <p:cNvPr id="17" name="Group 17"/>
          <p:cNvGrpSpPr/>
          <p:nvPr/>
        </p:nvGrpSpPr>
        <p:grpSpPr>
          <a:xfrm rot="8100000">
            <a:off x="16194075" y="8111105"/>
            <a:ext cx="4784866" cy="4777210"/>
            <a:chOff x="0" y="0"/>
            <a:chExt cx="6350000" cy="6339840"/>
          </a:xfrm>
        </p:grpSpPr>
        <p:sp>
          <p:nvSpPr>
            <p:cNvPr id="18" name="Freeform 18"/>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PH"/>
            </a:p>
          </p:txBody>
        </p:sp>
      </p:grpSp>
      <p:grpSp>
        <p:nvGrpSpPr>
          <p:cNvPr id="19" name="Group 19"/>
          <p:cNvGrpSpPr/>
          <p:nvPr/>
        </p:nvGrpSpPr>
        <p:grpSpPr>
          <a:xfrm rot="8100000">
            <a:off x="15004367" y="9226848"/>
            <a:ext cx="2123701" cy="2120303"/>
            <a:chOff x="0" y="0"/>
            <a:chExt cx="6350000" cy="6339840"/>
          </a:xfrm>
        </p:grpSpPr>
        <p:sp>
          <p:nvSpPr>
            <p:cNvPr id="20" name="Freeform 20"/>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01339"/>
            </a:solidFill>
          </p:spPr>
          <p:txBody>
            <a:bodyPr/>
            <a:lstStyle/>
            <a:p>
              <a:endParaRPr lang="en-PH"/>
            </a:p>
          </p:txBody>
        </p:sp>
      </p:grpSp>
      <p:sp>
        <p:nvSpPr>
          <p:cNvPr id="21" name="TextBox 12">
            <a:extLst>
              <a:ext uri="{FF2B5EF4-FFF2-40B4-BE49-F238E27FC236}">
                <a16:creationId xmlns:a16="http://schemas.microsoft.com/office/drawing/2014/main" id="{AD61B67F-7F9C-2345-1E2F-06C2CAA96B4F}"/>
              </a:ext>
            </a:extLst>
          </p:cNvPr>
          <p:cNvSpPr txBox="1"/>
          <p:nvPr/>
        </p:nvSpPr>
        <p:spPr>
          <a:xfrm>
            <a:off x="179980" y="5622803"/>
            <a:ext cx="8545500" cy="1002197"/>
          </a:xfrm>
          <a:prstGeom prst="rect">
            <a:avLst/>
          </a:prstGeom>
        </p:spPr>
        <p:txBody>
          <a:bodyPr lIns="0" tIns="0" rIns="0" bIns="0" rtlCol="0" anchor="t">
            <a:spAutoFit/>
          </a:bodyPr>
          <a:lstStyle/>
          <a:p>
            <a:pPr algn="ctr">
              <a:lnSpc>
                <a:spcPts val="8743"/>
              </a:lnSpc>
            </a:pPr>
            <a:r>
              <a:rPr lang="en-US" sz="5400" b="1" dirty="0">
                <a:solidFill>
                  <a:srgbClr val="AC11C1"/>
                </a:solidFill>
                <a:latin typeface="ADLaM Display" panose="02010000000000000000" pitchFamily="2" charset="77"/>
                <a:ea typeface="ADLaM Display" panose="02010000000000000000" pitchFamily="2" charset="77"/>
                <a:cs typeface="ADLaM Display" panose="02010000000000000000" pitchFamily="2" charset="77"/>
                <a:sym typeface="Poppins Ultra-Bold"/>
              </a:rPr>
              <a:t>Dr. Jackelyn L. Legaspi</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727F71-A866-581A-3CA6-E170B3A67919}"/>
            </a:ext>
          </a:extLst>
        </p:cNvPr>
        <p:cNvGrpSpPr/>
        <p:nvPr/>
      </p:nvGrpSpPr>
      <p:grpSpPr>
        <a:xfrm>
          <a:off x="0" y="0"/>
          <a:ext cx="0" cy="0"/>
          <a:chOff x="0" y="0"/>
          <a:chExt cx="0" cy="0"/>
        </a:xfrm>
      </p:grpSpPr>
      <p:grpSp>
        <p:nvGrpSpPr>
          <p:cNvPr id="4" name="Group 4">
            <a:extLst>
              <a:ext uri="{FF2B5EF4-FFF2-40B4-BE49-F238E27FC236}">
                <a16:creationId xmlns:a16="http://schemas.microsoft.com/office/drawing/2014/main" id="{5C3F150B-53BA-345C-E44B-FC1F8CAD46B7}"/>
              </a:ext>
            </a:extLst>
          </p:cNvPr>
          <p:cNvGrpSpPr/>
          <p:nvPr/>
        </p:nvGrpSpPr>
        <p:grpSpPr>
          <a:xfrm rot="-8100000">
            <a:off x="-1111301" y="7633241"/>
            <a:ext cx="2094084" cy="2296193"/>
            <a:chOff x="0" y="0"/>
            <a:chExt cx="6350000" cy="6339840"/>
          </a:xfrm>
        </p:grpSpPr>
        <p:sp>
          <p:nvSpPr>
            <p:cNvPr id="5" name="Freeform 5">
              <a:extLst>
                <a:ext uri="{FF2B5EF4-FFF2-40B4-BE49-F238E27FC236}">
                  <a16:creationId xmlns:a16="http://schemas.microsoft.com/office/drawing/2014/main" id="{E8F5C33C-2C74-6A81-3B7C-1EF26B31F654}"/>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PH"/>
            </a:p>
          </p:txBody>
        </p:sp>
      </p:grpSp>
      <p:grpSp>
        <p:nvGrpSpPr>
          <p:cNvPr id="6" name="Group 6">
            <a:extLst>
              <a:ext uri="{FF2B5EF4-FFF2-40B4-BE49-F238E27FC236}">
                <a16:creationId xmlns:a16="http://schemas.microsoft.com/office/drawing/2014/main" id="{04686912-B59C-5FD4-7328-24D90D06F4AB}"/>
              </a:ext>
            </a:extLst>
          </p:cNvPr>
          <p:cNvGrpSpPr/>
          <p:nvPr/>
        </p:nvGrpSpPr>
        <p:grpSpPr>
          <a:xfrm rot="7653378">
            <a:off x="5644121" y="8647946"/>
            <a:ext cx="2497691" cy="3200541"/>
            <a:chOff x="0" y="0"/>
            <a:chExt cx="6350000" cy="6339840"/>
          </a:xfrm>
        </p:grpSpPr>
        <p:sp>
          <p:nvSpPr>
            <p:cNvPr id="7" name="Freeform 7">
              <a:extLst>
                <a:ext uri="{FF2B5EF4-FFF2-40B4-BE49-F238E27FC236}">
                  <a16:creationId xmlns:a16="http://schemas.microsoft.com/office/drawing/2014/main" id="{918AB056-B528-5B3B-B4D4-8FC099E8A0A4}"/>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01339"/>
            </a:solidFill>
          </p:spPr>
          <p:txBody>
            <a:bodyPr/>
            <a:lstStyle/>
            <a:p>
              <a:endParaRPr lang="en-PH"/>
            </a:p>
          </p:txBody>
        </p:sp>
      </p:grpSp>
      <p:grpSp>
        <p:nvGrpSpPr>
          <p:cNvPr id="14" name="Group 14">
            <a:extLst>
              <a:ext uri="{FF2B5EF4-FFF2-40B4-BE49-F238E27FC236}">
                <a16:creationId xmlns:a16="http://schemas.microsoft.com/office/drawing/2014/main" id="{BAA4CF8B-B17D-E4FE-9C9E-0D74BA26F609}"/>
              </a:ext>
            </a:extLst>
          </p:cNvPr>
          <p:cNvGrpSpPr/>
          <p:nvPr/>
        </p:nvGrpSpPr>
        <p:grpSpPr>
          <a:xfrm rot="16200000">
            <a:off x="15554114" y="7572586"/>
            <a:ext cx="2590115" cy="2761144"/>
            <a:chOff x="0" y="0"/>
            <a:chExt cx="6350000" cy="6339840"/>
          </a:xfrm>
        </p:grpSpPr>
        <p:sp>
          <p:nvSpPr>
            <p:cNvPr id="15" name="Freeform 15">
              <a:extLst>
                <a:ext uri="{FF2B5EF4-FFF2-40B4-BE49-F238E27FC236}">
                  <a16:creationId xmlns:a16="http://schemas.microsoft.com/office/drawing/2014/main" id="{AF794076-518A-E669-CB57-EFC23A20766A}"/>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01339"/>
            </a:solidFill>
          </p:spPr>
          <p:txBody>
            <a:bodyPr/>
            <a:lstStyle/>
            <a:p>
              <a:endParaRPr lang="en-PH"/>
            </a:p>
          </p:txBody>
        </p:sp>
      </p:grpSp>
      <p:grpSp>
        <p:nvGrpSpPr>
          <p:cNvPr id="16" name="Group 16">
            <a:extLst>
              <a:ext uri="{FF2B5EF4-FFF2-40B4-BE49-F238E27FC236}">
                <a16:creationId xmlns:a16="http://schemas.microsoft.com/office/drawing/2014/main" id="{DB86DDD0-DE1E-E614-0CAE-66081F41E6EB}"/>
              </a:ext>
            </a:extLst>
          </p:cNvPr>
          <p:cNvGrpSpPr/>
          <p:nvPr/>
        </p:nvGrpSpPr>
        <p:grpSpPr>
          <a:xfrm rot="3036913">
            <a:off x="-316891" y="278682"/>
            <a:ext cx="1264922" cy="1149995"/>
            <a:chOff x="0" y="0"/>
            <a:chExt cx="812800" cy="812800"/>
          </a:xfrm>
        </p:grpSpPr>
        <p:sp>
          <p:nvSpPr>
            <p:cNvPr id="17" name="Freeform 17">
              <a:extLst>
                <a:ext uri="{FF2B5EF4-FFF2-40B4-BE49-F238E27FC236}">
                  <a16:creationId xmlns:a16="http://schemas.microsoft.com/office/drawing/2014/main" id="{0D96984A-D3F1-9D78-CE46-3DA176B085CD}"/>
                </a:ext>
              </a:extLst>
            </p:cNvPr>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69AF0F"/>
            </a:solidFill>
          </p:spPr>
          <p:txBody>
            <a:bodyPr/>
            <a:lstStyle/>
            <a:p>
              <a:endParaRPr lang="en-PH"/>
            </a:p>
          </p:txBody>
        </p:sp>
        <p:sp>
          <p:nvSpPr>
            <p:cNvPr id="18" name="TextBox 18">
              <a:extLst>
                <a:ext uri="{FF2B5EF4-FFF2-40B4-BE49-F238E27FC236}">
                  <a16:creationId xmlns:a16="http://schemas.microsoft.com/office/drawing/2014/main" id="{83D42BEC-5745-0657-F7F4-92364F8F7D5F}"/>
                </a:ext>
              </a:extLst>
            </p:cNvPr>
            <p:cNvSpPr txBox="1"/>
            <p:nvPr/>
          </p:nvSpPr>
          <p:spPr>
            <a:xfrm>
              <a:off x="139700" y="101600"/>
              <a:ext cx="533400" cy="571500"/>
            </a:xfrm>
            <a:prstGeom prst="rect">
              <a:avLst/>
            </a:prstGeom>
          </p:spPr>
          <p:txBody>
            <a:bodyPr lIns="50800" tIns="50800" rIns="50800" bIns="50800" rtlCol="0" anchor="ctr"/>
            <a:lstStyle/>
            <a:p>
              <a:pPr algn="ctr">
                <a:lnSpc>
                  <a:spcPts val="2659"/>
                </a:lnSpc>
                <a:spcBef>
                  <a:spcPct val="0"/>
                </a:spcBef>
              </a:pPr>
              <a:endParaRPr/>
            </a:p>
          </p:txBody>
        </p:sp>
      </p:grpSp>
      <p:grpSp>
        <p:nvGrpSpPr>
          <p:cNvPr id="19" name="Group 19">
            <a:extLst>
              <a:ext uri="{FF2B5EF4-FFF2-40B4-BE49-F238E27FC236}">
                <a16:creationId xmlns:a16="http://schemas.microsoft.com/office/drawing/2014/main" id="{BCD6558E-C9A2-99D7-B86E-9DA8FA38FF43}"/>
              </a:ext>
            </a:extLst>
          </p:cNvPr>
          <p:cNvGrpSpPr/>
          <p:nvPr/>
        </p:nvGrpSpPr>
        <p:grpSpPr>
          <a:xfrm rot="18883017">
            <a:off x="-185009" y="-605734"/>
            <a:ext cx="1196967" cy="1470714"/>
            <a:chOff x="0" y="0"/>
            <a:chExt cx="812800" cy="812800"/>
          </a:xfrm>
        </p:grpSpPr>
        <p:sp>
          <p:nvSpPr>
            <p:cNvPr id="20" name="Freeform 20">
              <a:extLst>
                <a:ext uri="{FF2B5EF4-FFF2-40B4-BE49-F238E27FC236}">
                  <a16:creationId xmlns:a16="http://schemas.microsoft.com/office/drawing/2014/main" id="{C84BF75C-1469-0B87-C15D-ACCC5A747ED7}"/>
                </a:ext>
              </a:extLst>
            </p:cNvPr>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1339"/>
            </a:solidFill>
          </p:spPr>
          <p:txBody>
            <a:bodyPr/>
            <a:lstStyle/>
            <a:p>
              <a:endParaRPr lang="en-PH"/>
            </a:p>
          </p:txBody>
        </p:sp>
        <p:sp>
          <p:nvSpPr>
            <p:cNvPr id="21" name="TextBox 21">
              <a:extLst>
                <a:ext uri="{FF2B5EF4-FFF2-40B4-BE49-F238E27FC236}">
                  <a16:creationId xmlns:a16="http://schemas.microsoft.com/office/drawing/2014/main" id="{6A47E1EA-8056-8A01-7843-E2110DA6EC49}"/>
                </a:ext>
              </a:extLst>
            </p:cNvPr>
            <p:cNvSpPr txBox="1"/>
            <p:nvPr/>
          </p:nvSpPr>
          <p:spPr>
            <a:xfrm>
              <a:off x="139700" y="101600"/>
              <a:ext cx="533400" cy="571500"/>
            </a:xfrm>
            <a:prstGeom prst="rect">
              <a:avLst/>
            </a:prstGeom>
          </p:spPr>
          <p:txBody>
            <a:bodyPr lIns="50800" tIns="50800" rIns="50800" bIns="50800" rtlCol="0" anchor="ctr"/>
            <a:lstStyle/>
            <a:p>
              <a:pPr algn="ctr">
                <a:lnSpc>
                  <a:spcPts val="2659"/>
                </a:lnSpc>
                <a:spcBef>
                  <a:spcPct val="0"/>
                </a:spcBef>
              </a:pPr>
              <a:endParaRPr/>
            </a:p>
          </p:txBody>
        </p:sp>
      </p:grpSp>
      <p:grpSp>
        <p:nvGrpSpPr>
          <p:cNvPr id="22" name="Group 4">
            <a:extLst>
              <a:ext uri="{FF2B5EF4-FFF2-40B4-BE49-F238E27FC236}">
                <a16:creationId xmlns:a16="http://schemas.microsoft.com/office/drawing/2014/main" id="{3FE1A725-9A9C-FC89-BC96-829B8716C222}"/>
              </a:ext>
            </a:extLst>
          </p:cNvPr>
          <p:cNvGrpSpPr/>
          <p:nvPr/>
        </p:nvGrpSpPr>
        <p:grpSpPr>
          <a:xfrm rot="10800000">
            <a:off x="16230600" y="146677"/>
            <a:ext cx="1828801" cy="2209116"/>
            <a:chOff x="0" y="0"/>
            <a:chExt cx="6350000" cy="6339840"/>
          </a:xfrm>
        </p:grpSpPr>
        <p:sp>
          <p:nvSpPr>
            <p:cNvPr id="23" name="Freeform 5">
              <a:extLst>
                <a:ext uri="{FF2B5EF4-FFF2-40B4-BE49-F238E27FC236}">
                  <a16:creationId xmlns:a16="http://schemas.microsoft.com/office/drawing/2014/main" id="{F3CC2EF1-D295-F33A-3520-244FBFF1FD49}"/>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PH"/>
            </a:p>
          </p:txBody>
        </p:sp>
      </p:grpSp>
      <p:sp>
        <p:nvSpPr>
          <p:cNvPr id="25" name="TextBox 24">
            <a:extLst>
              <a:ext uri="{FF2B5EF4-FFF2-40B4-BE49-F238E27FC236}">
                <a16:creationId xmlns:a16="http://schemas.microsoft.com/office/drawing/2014/main" id="{3FF53725-5F99-B7F9-9364-4A3270D50C19}"/>
              </a:ext>
            </a:extLst>
          </p:cNvPr>
          <p:cNvSpPr txBox="1"/>
          <p:nvPr/>
        </p:nvSpPr>
        <p:spPr>
          <a:xfrm>
            <a:off x="1548669" y="632192"/>
            <a:ext cx="14686497" cy="7725192"/>
          </a:xfrm>
          <a:prstGeom prst="rect">
            <a:avLst/>
          </a:prstGeom>
          <a:noFill/>
        </p:spPr>
        <p:txBody>
          <a:bodyPr wrap="square">
            <a:spAutoFit/>
          </a:bodyPr>
          <a:lstStyle/>
          <a:p>
            <a:pPr algn="just"/>
            <a:r>
              <a:rPr lang="en-US" sz="8800" b="1" dirty="0">
                <a:solidFill>
                  <a:srgbClr val="FF0000"/>
                </a:solidFill>
                <a:highlight>
                  <a:srgbClr val="FFFF00"/>
                </a:highlight>
              </a:rPr>
              <a:t>Friction</a:t>
            </a:r>
            <a:r>
              <a:rPr lang="en-US" sz="7200" dirty="0"/>
              <a:t> contrasts with metaphors like "flow," suggesting that while globalization connects the world, it also faces resistance—such as trade restrictions, cultural clashes, political tensions, and environmental concerns.</a:t>
            </a:r>
          </a:p>
          <a:p>
            <a:pPr algn="just"/>
            <a:endParaRPr lang="en-US" sz="4800" dirty="0"/>
          </a:p>
        </p:txBody>
      </p:sp>
      <p:grpSp>
        <p:nvGrpSpPr>
          <p:cNvPr id="26" name="Group 4">
            <a:extLst>
              <a:ext uri="{FF2B5EF4-FFF2-40B4-BE49-F238E27FC236}">
                <a16:creationId xmlns:a16="http://schemas.microsoft.com/office/drawing/2014/main" id="{DDF1324A-829B-4FCA-7690-4EC9180471ED}"/>
              </a:ext>
            </a:extLst>
          </p:cNvPr>
          <p:cNvGrpSpPr/>
          <p:nvPr/>
        </p:nvGrpSpPr>
        <p:grpSpPr>
          <a:xfrm rot="18696069">
            <a:off x="2161982" y="7107189"/>
            <a:ext cx="2560290" cy="2790955"/>
            <a:chOff x="0" y="0"/>
            <a:chExt cx="6350000" cy="6339840"/>
          </a:xfrm>
        </p:grpSpPr>
        <p:sp>
          <p:nvSpPr>
            <p:cNvPr id="27" name="Freeform 5">
              <a:extLst>
                <a:ext uri="{FF2B5EF4-FFF2-40B4-BE49-F238E27FC236}">
                  <a16:creationId xmlns:a16="http://schemas.microsoft.com/office/drawing/2014/main" id="{506015F7-F8CE-B9D5-2781-BD7B9413B5F6}"/>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PH"/>
            </a:p>
          </p:txBody>
        </p:sp>
      </p:grpSp>
      <p:grpSp>
        <p:nvGrpSpPr>
          <p:cNvPr id="28" name="Group 6">
            <a:extLst>
              <a:ext uri="{FF2B5EF4-FFF2-40B4-BE49-F238E27FC236}">
                <a16:creationId xmlns:a16="http://schemas.microsoft.com/office/drawing/2014/main" id="{87BC143E-3019-08D7-DAC2-AB813B4D21B0}"/>
              </a:ext>
            </a:extLst>
          </p:cNvPr>
          <p:cNvGrpSpPr/>
          <p:nvPr/>
        </p:nvGrpSpPr>
        <p:grpSpPr>
          <a:xfrm rot="7887722">
            <a:off x="10769194" y="8761212"/>
            <a:ext cx="2944714" cy="3219616"/>
            <a:chOff x="0" y="0"/>
            <a:chExt cx="6350000" cy="6339840"/>
          </a:xfrm>
        </p:grpSpPr>
        <p:sp>
          <p:nvSpPr>
            <p:cNvPr id="29" name="Freeform 7">
              <a:extLst>
                <a:ext uri="{FF2B5EF4-FFF2-40B4-BE49-F238E27FC236}">
                  <a16:creationId xmlns:a16="http://schemas.microsoft.com/office/drawing/2014/main" id="{3B7593B8-EEFA-8875-0FCD-806245F82A32}"/>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01339"/>
            </a:solidFill>
          </p:spPr>
          <p:txBody>
            <a:bodyPr/>
            <a:lstStyle/>
            <a:p>
              <a:endParaRPr lang="en-PH"/>
            </a:p>
          </p:txBody>
        </p:sp>
      </p:grpSp>
      <p:grpSp>
        <p:nvGrpSpPr>
          <p:cNvPr id="30" name="Group 4">
            <a:extLst>
              <a:ext uri="{FF2B5EF4-FFF2-40B4-BE49-F238E27FC236}">
                <a16:creationId xmlns:a16="http://schemas.microsoft.com/office/drawing/2014/main" id="{DF0BB7A0-1E29-141C-D00F-75F20FF543D1}"/>
              </a:ext>
            </a:extLst>
          </p:cNvPr>
          <p:cNvGrpSpPr/>
          <p:nvPr/>
        </p:nvGrpSpPr>
        <p:grpSpPr>
          <a:xfrm rot="18696069">
            <a:off x="8149496" y="6987108"/>
            <a:ext cx="2523663" cy="2832209"/>
            <a:chOff x="0" y="0"/>
            <a:chExt cx="6350000" cy="6339840"/>
          </a:xfrm>
        </p:grpSpPr>
        <p:sp>
          <p:nvSpPr>
            <p:cNvPr id="31" name="Freeform 5">
              <a:extLst>
                <a:ext uri="{FF2B5EF4-FFF2-40B4-BE49-F238E27FC236}">
                  <a16:creationId xmlns:a16="http://schemas.microsoft.com/office/drawing/2014/main" id="{EF7A1E6D-B84F-C65B-1491-89A7509444B6}"/>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PH"/>
            </a:p>
          </p:txBody>
        </p:sp>
      </p:grpSp>
    </p:spTree>
    <p:extLst>
      <p:ext uri="{BB962C8B-B14F-4D97-AF65-F5344CB8AC3E}">
        <p14:creationId xmlns:p14="http://schemas.microsoft.com/office/powerpoint/2010/main" val="5126873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9BEE94-C893-EB58-DBD6-6A945D29D9D0}"/>
            </a:ext>
          </a:extLst>
        </p:cNvPr>
        <p:cNvGrpSpPr/>
        <p:nvPr/>
      </p:nvGrpSpPr>
      <p:grpSpPr>
        <a:xfrm>
          <a:off x="0" y="0"/>
          <a:ext cx="0" cy="0"/>
          <a:chOff x="0" y="0"/>
          <a:chExt cx="0" cy="0"/>
        </a:xfrm>
      </p:grpSpPr>
      <p:grpSp>
        <p:nvGrpSpPr>
          <p:cNvPr id="4" name="Group 4">
            <a:extLst>
              <a:ext uri="{FF2B5EF4-FFF2-40B4-BE49-F238E27FC236}">
                <a16:creationId xmlns:a16="http://schemas.microsoft.com/office/drawing/2014/main" id="{61FF6455-444A-FA0E-5923-814E76EC3513}"/>
              </a:ext>
            </a:extLst>
          </p:cNvPr>
          <p:cNvGrpSpPr/>
          <p:nvPr/>
        </p:nvGrpSpPr>
        <p:grpSpPr>
          <a:xfrm rot="-8100000">
            <a:off x="-1111301" y="7633241"/>
            <a:ext cx="2094084" cy="2296193"/>
            <a:chOff x="0" y="0"/>
            <a:chExt cx="6350000" cy="6339840"/>
          </a:xfrm>
        </p:grpSpPr>
        <p:sp>
          <p:nvSpPr>
            <p:cNvPr id="5" name="Freeform 5">
              <a:extLst>
                <a:ext uri="{FF2B5EF4-FFF2-40B4-BE49-F238E27FC236}">
                  <a16:creationId xmlns:a16="http://schemas.microsoft.com/office/drawing/2014/main" id="{7E54D299-EB24-C9E5-FFB4-AB42BC601D1C}"/>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PH"/>
            </a:p>
          </p:txBody>
        </p:sp>
      </p:grpSp>
      <p:grpSp>
        <p:nvGrpSpPr>
          <p:cNvPr id="6" name="Group 6">
            <a:extLst>
              <a:ext uri="{FF2B5EF4-FFF2-40B4-BE49-F238E27FC236}">
                <a16:creationId xmlns:a16="http://schemas.microsoft.com/office/drawing/2014/main" id="{890EC9EE-B0E0-572E-A93F-902C29D2A538}"/>
              </a:ext>
            </a:extLst>
          </p:cNvPr>
          <p:cNvGrpSpPr/>
          <p:nvPr/>
        </p:nvGrpSpPr>
        <p:grpSpPr>
          <a:xfrm rot="7653378">
            <a:off x="5644121" y="8647946"/>
            <a:ext cx="2497691" cy="3200541"/>
            <a:chOff x="0" y="0"/>
            <a:chExt cx="6350000" cy="6339840"/>
          </a:xfrm>
        </p:grpSpPr>
        <p:sp>
          <p:nvSpPr>
            <p:cNvPr id="7" name="Freeform 7">
              <a:extLst>
                <a:ext uri="{FF2B5EF4-FFF2-40B4-BE49-F238E27FC236}">
                  <a16:creationId xmlns:a16="http://schemas.microsoft.com/office/drawing/2014/main" id="{1E15D723-A782-74FF-7E86-C45C02C6A3C7}"/>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01339"/>
            </a:solidFill>
          </p:spPr>
          <p:txBody>
            <a:bodyPr/>
            <a:lstStyle/>
            <a:p>
              <a:endParaRPr lang="en-PH"/>
            </a:p>
          </p:txBody>
        </p:sp>
      </p:grpSp>
      <p:grpSp>
        <p:nvGrpSpPr>
          <p:cNvPr id="14" name="Group 14">
            <a:extLst>
              <a:ext uri="{FF2B5EF4-FFF2-40B4-BE49-F238E27FC236}">
                <a16:creationId xmlns:a16="http://schemas.microsoft.com/office/drawing/2014/main" id="{0ABBC7FB-C9AE-3DC4-12A3-9BECD3D6E223}"/>
              </a:ext>
            </a:extLst>
          </p:cNvPr>
          <p:cNvGrpSpPr/>
          <p:nvPr/>
        </p:nvGrpSpPr>
        <p:grpSpPr>
          <a:xfrm rot="16200000">
            <a:off x="15554114" y="7572586"/>
            <a:ext cx="2590115" cy="2761144"/>
            <a:chOff x="0" y="0"/>
            <a:chExt cx="6350000" cy="6339840"/>
          </a:xfrm>
        </p:grpSpPr>
        <p:sp>
          <p:nvSpPr>
            <p:cNvPr id="15" name="Freeform 15">
              <a:extLst>
                <a:ext uri="{FF2B5EF4-FFF2-40B4-BE49-F238E27FC236}">
                  <a16:creationId xmlns:a16="http://schemas.microsoft.com/office/drawing/2014/main" id="{902C1E06-050E-E803-CF98-D74291E9C200}"/>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01339"/>
            </a:solidFill>
          </p:spPr>
          <p:txBody>
            <a:bodyPr/>
            <a:lstStyle/>
            <a:p>
              <a:endParaRPr lang="en-PH"/>
            </a:p>
          </p:txBody>
        </p:sp>
      </p:grpSp>
      <p:grpSp>
        <p:nvGrpSpPr>
          <p:cNvPr id="16" name="Group 16">
            <a:extLst>
              <a:ext uri="{FF2B5EF4-FFF2-40B4-BE49-F238E27FC236}">
                <a16:creationId xmlns:a16="http://schemas.microsoft.com/office/drawing/2014/main" id="{933A2CA4-2BD3-7153-A9A0-5EE9848A011C}"/>
              </a:ext>
            </a:extLst>
          </p:cNvPr>
          <p:cNvGrpSpPr/>
          <p:nvPr/>
        </p:nvGrpSpPr>
        <p:grpSpPr>
          <a:xfrm rot="3036913">
            <a:off x="-316891" y="278682"/>
            <a:ext cx="1264922" cy="1149995"/>
            <a:chOff x="0" y="0"/>
            <a:chExt cx="812800" cy="812800"/>
          </a:xfrm>
        </p:grpSpPr>
        <p:sp>
          <p:nvSpPr>
            <p:cNvPr id="17" name="Freeform 17">
              <a:extLst>
                <a:ext uri="{FF2B5EF4-FFF2-40B4-BE49-F238E27FC236}">
                  <a16:creationId xmlns:a16="http://schemas.microsoft.com/office/drawing/2014/main" id="{B8163FB4-AABD-9D13-B73E-63081B135010}"/>
                </a:ext>
              </a:extLst>
            </p:cNvPr>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69AF0F"/>
            </a:solidFill>
          </p:spPr>
          <p:txBody>
            <a:bodyPr/>
            <a:lstStyle/>
            <a:p>
              <a:endParaRPr lang="en-PH"/>
            </a:p>
          </p:txBody>
        </p:sp>
        <p:sp>
          <p:nvSpPr>
            <p:cNvPr id="18" name="TextBox 18">
              <a:extLst>
                <a:ext uri="{FF2B5EF4-FFF2-40B4-BE49-F238E27FC236}">
                  <a16:creationId xmlns:a16="http://schemas.microsoft.com/office/drawing/2014/main" id="{882EB9AD-FF9B-5EB0-6A2A-DD1DBAB4247C}"/>
                </a:ext>
              </a:extLst>
            </p:cNvPr>
            <p:cNvSpPr txBox="1"/>
            <p:nvPr/>
          </p:nvSpPr>
          <p:spPr>
            <a:xfrm>
              <a:off x="139700" y="101600"/>
              <a:ext cx="533400" cy="571500"/>
            </a:xfrm>
            <a:prstGeom prst="rect">
              <a:avLst/>
            </a:prstGeom>
          </p:spPr>
          <p:txBody>
            <a:bodyPr lIns="50800" tIns="50800" rIns="50800" bIns="50800" rtlCol="0" anchor="ctr"/>
            <a:lstStyle/>
            <a:p>
              <a:pPr algn="ctr">
                <a:lnSpc>
                  <a:spcPts val="2659"/>
                </a:lnSpc>
                <a:spcBef>
                  <a:spcPct val="0"/>
                </a:spcBef>
              </a:pPr>
              <a:endParaRPr/>
            </a:p>
          </p:txBody>
        </p:sp>
      </p:grpSp>
      <p:grpSp>
        <p:nvGrpSpPr>
          <p:cNvPr id="19" name="Group 19">
            <a:extLst>
              <a:ext uri="{FF2B5EF4-FFF2-40B4-BE49-F238E27FC236}">
                <a16:creationId xmlns:a16="http://schemas.microsoft.com/office/drawing/2014/main" id="{12300823-F428-125D-2AB4-22E3AFBBB87A}"/>
              </a:ext>
            </a:extLst>
          </p:cNvPr>
          <p:cNvGrpSpPr/>
          <p:nvPr/>
        </p:nvGrpSpPr>
        <p:grpSpPr>
          <a:xfrm rot="18883017">
            <a:off x="-185009" y="-605734"/>
            <a:ext cx="1196967" cy="1470714"/>
            <a:chOff x="0" y="0"/>
            <a:chExt cx="812800" cy="812800"/>
          </a:xfrm>
        </p:grpSpPr>
        <p:sp>
          <p:nvSpPr>
            <p:cNvPr id="20" name="Freeform 20">
              <a:extLst>
                <a:ext uri="{FF2B5EF4-FFF2-40B4-BE49-F238E27FC236}">
                  <a16:creationId xmlns:a16="http://schemas.microsoft.com/office/drawing/2014/main" id="{17D9A29D-C23C-4FE1-3A07-DA0564F41BB3}"/>
                </a:ext>
              </a:extLst>
            </p:cNvPr>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1339"/>
            </a:solidFill>
          </p:spPr>
          <p:txBody>
            <a:bodyPr/>
            <a:lstStyle/>
            <a:p>
              <a:endParaRPr lang="en-PH"/>
            </a:p>
          </p:txBody>
        </p:sp>
        <p:sp>
          <p:nvSpPr>
            <p:cNvPr id="21" name="TextBox 21">
              <a:extLst>
                <a:ext uri="{FF2B5EF4-FFF2-40B4-BE49-F238E27FC236}">
                  <a16:creationId xmlns:a16="http://schemas.microsoft.com/office/drawing/2014/main" id="{8A3CF9A3-D617-AF22-CC20-50101D720266}"/>
                </a:ext>
              </a:extLst>
            </p:cNvPr>
            <p:cNvSpPr txBox="1"/>
            <p:nvPr/>
          </p:nvSpPr>
          <p:spPr>
            <a:xfrm>
              <a:off x="139700" y="101600"/>
              <a:ext cx="533400" cy="571500"/>
            </a:xfrm>
            <a:prstGeom prst="rect">
              <a:avLst/>
            </a:prstGeom>
          </p:spPr>
          <p:txBody>
            <a:bodyPr lIns="50800" tIns="50800" rIns="50800" bIns="50800" rtlCol="0" anchor="ctr"/>
            <a:lstStyle/>
            <a:p>
              <a:pPr algn="ctr">
                <a:lnSpc>
                  <a:spcPts val="2659"/>
                </a:lnSpc>
                <a:spcBef>
                  <a:spcPct val="0"/>
                </a:spcBef>
              </a:pPr>
              <a:endParaRPr/>
            </a:p>
          </p:txBody>
        </p:sp>
      </p:grpSp>
      <p:grpSp>
        <p:nvGrpSpPr>
          <p:cNvPr id="22" name="Group 4">
            <a:extLst>
              <a:ext uri="{FF2B5EF4-FFF2-40B4-BE49-F238E27FC236}">
                <a16:creationId xmlns:a16="http://schemas.microsoft.com/office/drawing/2014/main" id="{ED73AE68-BED3-F0D2-EE10-5AB5E5A84D47}"/>
              </a:ext>
            </a:extLst>
          </p:cNvPr>
          <p:cNvGrpSpPr/>
          <p:nvPr/>
        </p:nvGrpSpPr>
        <p:grpSpPr>
          <a:xfrm rot="10800000">
            <a:off x="16230600" y="146677"/>
            <a:ext cx="1828801" cy="2209116"/>
            <a:chOff x="0" y="0"/>
            <a:chExt cx="6350000" cy="6339840"/>
          </a:xfrm>
        </p:grpSpPr>
        <p:sp>
          <p:nvSpPr>
            <p:cNvPr id="23" name="Freeform 5">
              <a:extLst>
                <a:ext uri="{FF2B5EF4-FFF2-40B4-BE49-F238E27FC236}">
                  <a16:creationId xmlns:a16="http://schemas.microsoft.com/office/drawing/2014/main" id="{B45BEF46-5145-F345-D4E1-C77A04D99A08}"/>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PH"/>
            </a:p>
          </p:txBody>
        </p:sp>
      </p:grpSp>
      <p:sp>
        <p:nvSpPr>
          <p:cNvPr id="25" name="TextBox 24">
            <a:extLst>
              <a:ext uri="{FF2B5EF4-FFF2-40B4-BE49-F238E27FC236}">
                <a16:creationId xmlns:a16="http://schemas.microsoft.com/office/drawing/2014/main" id="{B64EED13-343C-80DE-C793-89E2BAD088CA}"/>
              </a:ext>
            </a:extLst>
          </p:cNvPr>
          <p:cNvSpPr txBox="1"/>
          <p:nvPr/>
        </p:nvSpPr>
        <p:spPr>
          <a:xfrm>
            <a:off x="1408612" y="146677"/>
            <a:ext cx="15577061" cy="9140964"/>
          </a:xfrm>
          <a:prstGeom prst="rect">
            <a:avLst/>
          </a:prstGeom>
          <a:noFill/>
        </p:spPr>
        <p:txBody>
          <a:bodyPr wrap="square">
            <a:spAutoFit/>
          </a:bodyPr>
          <a:lstStyle/>
          <a:p>
            <a:r>
              <a:rPr lang="en-US" sz="5800" b="1" dirty="0">
                <a:solidFill>
                  <a:srgbClr val="FF0000"/>
                </a:solidFill>
                <a:highlight>
                  <a:srgbClr val="FFFF00"/>
                </a:highlight>
                <a:latin typeface="Arial" panose="020B0604020202020204" pitchFamily="34" charset="0"/>
                <a:cs typeface="Arial" panose="020B0604020202020204" pitchFamily="34" charset="0"/>
              </a:rPr>
              <a:t>Cultural Friction</a:t>
            </a:r>
            <a:br>
              <a:rPr lang="en-US" sz="5800" dirty="0">
                <a:latin typeface="Arial" panose="020B0604020202020204" pitchFamily="34" charset="0"/>
                <a:cs typeface="Arial" panose="020B0604020202020204" pitchFamily="34" charset="0"/>
              </a:rPr>
            </a:br>
            <a:r>
              <a:rPr lang="en-US" sz="5800" dirty="0">
                <a:latin typeface="Arial" panose="020B0604020202020204" pitchFamily="34" charset="0"/>
                <a:cs typeface="Arial" panose="020B0604020202020204" pitchFamily="34" charset="0"/>
              </a:rPr>
              <a:t>When global businesses expand, they sometimes clash with local customs, values, or traditions.</a:t>
            </a:r>
          </a:p>
          <a:p>
            <a:pPr>
              <a:buFont typeface="Arial" panose="020B0604020202020204" pitchFamily="34" charset="0"/>
              <a:buChar char="•"/>
            </a:pPr>
            <a:r>
              <a:rPr lang="en-US" sz="5800" dirty="0">
                <a:solidFill>
                  <a:srgbClr val="FF0000"/>
                </a:solidFill>
                <a:highlight>
                  <a:srgbClr val="FFFF00"/>
                </a:highlight>
                <a:latin typeface="Arial" panose="020B0604020202020204" pitchFamily="34" charset="0"/>
                <a:cs typeface="Arial" panose="020B0604020202020204" pitchFamily="34" charset="0"/>
              </a:rPr>
              <a:t>Example: </a:t>
            </a:r>
            <a:r>
              <a:rPr lang="en-US" sz="5800" dirty="0">
                <a:latin typeface="Arial" panose="020B0604020202020204" pitchFamily="34" charset="0"/>
                <a:cs typeface="Arial" panose="020B0604020202020204" pitchFamily="34" charset="0"/>
              </a:rPr>
              <a:t>Fast-food chains like McDonald's face backlash in some countries for promoting Western-style diets, which can be perceived as eroding local culinary traditions and contributing to health issues like obesity.</a:t>
            </a:r>
          </a:p>
          <a:p>
            <a:pPr algn="just"/>
            <a:endParaRPr lang="en-US" sz="4800" dirty="0"/>
          </a:p>
        </p:txBody>
      </p:sp>
      <p:grpSp>
        <p:nvGrpSpPr>
          <p:cNvPr id="26" name="Group 4">
            <a:extLst>
              <a:ext uri="{FF2B5EF4-FFF2-40B4-BE49-F238E27FC236}">
                <a16:creationId xmlns:a16="http://schemas.microsoft.com/office/drawing/2014/main" id="{324687B5-9E80-236C-EED9-7B2C697AC96E}"/>
              </a:ext>
            </a:extLst>
          </p:cNvPr>
          <p:cNvGrpSpPr/>
          <p:nvPr/>
        </p:nvGrpSpPr>
        <p:grpSpPr>
          <a:xfrm rot="18696069">
            <a:off x="2161982" y="7107189"/>
            <a:ext cx="2560290" cy="2790955"/>
            <a:chOff x="0" y="0"/>
            <a:chExt cx="6350000" cy="6339840"/>
          </a:xfrm>
        </p:grpSpPr>
        <p:sp>
          <p:nvSpPr>
            <p:cNvPr id="27" name="Freeform 5">
              <a:extLst>
                <a:ext uri="{FF2B5EF4-FFF2-40B4-BE49-F238E27FC236}">
                  <a16:creationId xmlns:a16="http://schemas.microsoft.com/office/drawing/2014/main" id="{60CD0834-FEBA-EE88-3816-1A62B676A919}"/>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PH"/>
            </a:p>
          </p:txBody>
        </p:sp>
      </p:grpSp>
      <p:grpSp>
        <p:nvGrpSpPr>
          <p:cNvPr id="28" name="Group 6">
            <a:extLst>
              <a:ext uri="{FF2B5EF4-FFF2-40B4-BE49-F238E27FC236}">
                <a16:creationId xmlns:a16="http://schemas.microsoft.com/office/drawing/2014/main" id="{BB8FD59C-240D-C4E7-03E4-13D40108C58E}"/>
              </a:ext>
            </a:extLst>
          </p:cNvPr>
          <p:cNvGrpSpPr/>
          <p:nvPr/>
        </p:nvGrpSpPr>
        <p:grpSpPr>
          <a:xfrm rot="7887722">
            <a:off x="10769194" y="8761212"/>
            <a:ext cx="2944714" cy="3219616"/>
            <a:chOff x="0" y="0"/>
            <a:chExt cx="6350000" cy="6339840"/>
          </a:xfrm>
        </p:grpSpPr>
        <p:sp>
          <p:nvSpPr>
            <p:cNvPr id="29" name="Freeform 7">
              <a:extLst>
                <a:ext uri="{FF2B5EF4-FFF2-40B4-BE49-F238E27FC236}">
                  <a16:creationId xmlns:a16="http://schemas.microsoft.com/office/drawing/2014/main" id="{0C51D77E-E241-0781-455B-EF29C492F1E5}"/>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01339"/>
            </a:solidFill>
          </p:spPr>
          <p:txBody>
            <a:bodyPr/>
            <a:lstStyle/>
            <a:p>
              <a:endParaRPr lang="en-PH"/>
            </a:p>
          </p:txBody>
        </p:sp>
      </p:grpSp>
      <p:grpSp>
        <p:nvGrpSpPr>
          <p:cNvPr id="30" name="Group 4">
            <a:extLst>
              <a:ext uri="{FF2B5EF4-FFF2-40B4-BE49-F238E27FC236}">
                <a16:creationId xmlns:a16="http://schemas.microsoft.com/office/drawing/2014/main" id="{1B42EEDC-B781-A315-FAE1-BD19653E059A}"/>
              </a:ext>
            </a:extLst>
          </p:cNvPr>
          <p:cNvGrpSpPr/>
          <p:nvPr/>
        </p:nvGrpSpPr>
        <p:grpSpPr>
          <a:xfrm rot="18696069">
            <a:off x="8149496" y="6987108"/>
            <a:ext cx="2523663" cy="2832209"/>
            <a:chOff x="0" y="0"/>
            <a:chExt cx="6350000" cy="6339840"/>
          </a:xfrm>
        </p:grpSpPr>
        <p:sp>
          <p:nvSpPr>
            <p:cNvPr id="31" name="Freeform 5">
              <a:extLst>
                <a:ext uri="{FF2B5EF4-FFF2-40B4-BE49-F238E27FC236}">
                  <a16:creationId xmlns:a16="http://schemas.microsoft.com/office/drawing/2014/main" id="{E4594C5D-99B7-BE05-2D51-C974F575DE0E}"/>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PH"/>
            </a:p>
          </p:txBody>
        </p:sp>
      </p:grpSp>
    </p:spTree>
    <p:extLst>
      <p:ext uri="{BB962C8B-B14F-4D97-AF65-F5344CB8AC3E}">
        <p14:creationId xmlns:p14="http://schemas.microsoft.com/office/powerpoint/2010/main" val="39641998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E285E2-F569-6138-E00E-2ED7FD2CAA45}"/>
            </a:ext>
          </a:extLst>
        </p:cNvPr>
        <p:cNvGrpSpPr/>
        <p:nvPr/>
      </p:nvGrpSpPr>
      <p:grpSpPr>
        <a:xfrm>
          <a:off x="0" y="0"/>
          <a:ext cx="0" cy="0"/>
          <a:chOff x="0" y="0"/>
          <a:chExt cx="0" cy="0"/>
        </a:xfrm>
      </p:grpSpPr>
      <p:grpSp>
        <p:nvGrpSpPr>
          <p:cNvPr id="4" name="Group 4">
            <a:extLst>
              <a:ext uri="{FF2B5EF4-FFF2-40B4-BE49-F238E27FC236}">
                <a16:creationId xmlns:a16="http://schemas.microsoft.com/office/drawing/2014/main" id="{C0EA7E59-557D-29B3-3BDE-E08B5179064D}"/>
              </a:ext>
            </a:extLst>
          </p:cNvPr>
          <p:cNvGrpSpPr/>
          <p:nvPr/>
        </p:nvGrpSpPr>
        <p:grpSpPr>
          <a:xfrm rot="-8100000">
            <a:off x="-1111301" y="7633241"/>
            <a:ext cx="2094084" cy="2296193"/>
            <a:chOff x="0" y="0"/>
            <a:chExt cx="6350000" cy="6339840"/>
          </a:xfrm>
        </p:grpSpPr>
        <p:sp>
          <p:nvSpPr>
            <p:cNvPr id="5" name="Freeform 5">
              <a:extLst>
                <a:ext uri="{FF2B5EF4-FFF2-40B4-BE49-F238E27FC236}">
                  <a16:creationId xmlns:a16="http://schemas.microsoft.com/office/drawing/2014/main" id="{69F31365-6910-68F0-1749-337051377AF9}"/>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PH"/>
            </a:p>
          </p:txBody>
        </p:sp>
      </p:grpSp>
      <p:grpSp>
        <p:nvGrpSpPr>
          <p:cNvPr id="6" name="Group 6">
            <a:extLst>
              <a:ext uri="{FF2B5EF4-FFF2-40B4-BE49-F238E27FC236}">
                <a16:creationId xmlns:a16="http://schemas.microsoft.com/office/drawing/2014/main" id="{7652C855-C1A0-EDA8-0558-5AA4C69B0D3A}"/>
              </a:ext>
            </a:extLst>
          </p:cNvPr>
          <p:cNvGrpSpPr/>
          <p:nvPr/>
        </p:nvGrpSpPr>
        <p:grpSpPr>
          <a:xfrm rot="7653378">
            <a:off x="5644121" y="8647946"/>
            <a:ext cx="2497691" cy="3200541"/>
            <a:chOff x="0" y="0"/>
            <a:chExt cx="6350000" cy="6339840"/>
          </a:xfrm>
        </p:grpSpPr>
        <p:sp>
          <p:nvSpPr>
            <p:cNvPr id="7" name="Freeform 7">
              <a:extLst>
                <a:ext uri="{FF2B5EF4-FFF2-40B4-BE49-F238E27FC236}">
                  <a16:creationId xmlns:a16="http://schemas.microsoft.com/office/drawing/2014/main" id="{AB3B2D1D-99C6-F3F1-57C2-26FCABDA50A3}"/>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01339"/>
            </a:solidFill>
          </p:spPr>
          <p:txBody>
            <a:bodyPr/>
            <a:lstStyle/>
            <a:p>
              <a:endParaRPr lang="en-PH"/>
            </a:p>
          </p:txBody>
        </p:sp>
      </p:grpSp>
      <p:grpSp>
        <p:nvGrpSpPr>
          <p:cNvPr id="14" name="Group 14">
            <a:extLst>
              <a:ext uri="{FF2B5EF4-FFF2-40B4-BE49-F238E27FC236}">
                <a16:creationId xmlns:a16="http://schemas.microsoft.com/office/drawing/2014/main" id="{B8508AAA-4C0C-9EA0-C460-0881844BEEB2}"/>
              </a:ext>
            </a:extLst>
          </p:cNvPr>
          <p:cNvGrpSpPr/>
          <p:nvPr/>
        </p:nvGrpSpPr>
        <p:grpSpPr>
          <a:xfrm rot="16200000">
            <a:off x="15554114" y="7572586"/>
            <a:ext cx="2590115" cy="2761144"/>
            <a:chOff x="0" y="0"/>
            <a:chExt cx="6350000" cy="6339840"/>
          </a:xfrm>
        </p:grpSpPr>
        <p:sp>
          <p:nvSpPr>
            <p:cNvPr id="15" name="Freeform 15">
              <a:extLst>
                <a:ext uri="{FF2B5EF4-FFF2-40B4-BE49-F238E27FC236}">
                  <a16:creationId xmlns:a16="http://schemas.microsoft.com/office/drawing/2014/main" id="{353C728B-8E21-B7F2-76A4-1A24792EB175}"/>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01339"/>
            </a:solidFill>
          </p:spPr>
          <p:txBody>
            <a:bodyPr/>
            <a:lstStyle/>
            <a:p>
              <a:endParaRPr lang="en-PH"/>
            </a:p>
          </p:txBody>
        </p:sp>
      </p:grpSp>
      <p:grpSp>
        <p:nvGrpSpPr>
          <p:cNvPr id="16" name="Group 16">
            <a:extLst>
              <a:ext uri="{FF2B5EF4-FFF2-40B4-BE49-F238E27FC236}">
                <a16:creationId xmlns:a16="http://schemas.microsoft.com/office/drawing/2014/main" id="{A6D1FDB6-C9D0-5259-2BB7-E8B71BA75FEE}"/>
              </a:ext>
            </a:extLst>
          </p:cNvPr>
          <p:cNvGrpSpPr/>
          <p:nvPr/>
        </p:nvGrpSpPr>
        <p:grpSpPr>
          <a:xfrm rot="3036913">
            <a:off x="-316891" y="278682"/>
            <a:ext cx="1264922" cy="1149995"/>
            <a:chOff x="0" y="0"/>
            <a:chExt cx="812800" cy="812800"/>
          </a:xfrm>
        </p:grpSpPr>
        <p:sp>
          <p:nvSpPr>
            <p:cNvPr id="17" name="Freeform 17">
              <a:extLst>
                <a:ext uri="{FF2B5EF4-FFF2-40B4-BE49-F238E27FC236}">
                  <a16:creationId xmlns:a16="http://schemas.microsoft.com/office/drawing/2014/main" id="{65BF548A-520F-A34A-D0CB-063327470E7F}"/>
                </a:ext>
              </a:extLst>
            </p:cNvPr>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69AF0F"/>
            </a:solidFill>
          </p:spPr>
          <p:txBody>
            <a:bodyPr/>
            <a:lstStyle/>
            <a:p>
              <a:endParaRPr lang="en-PH"/>
            </a:p>
          </p:txBody>
        </p:sp>
        <p:sp>
          <p:nvSpPr>
            <p:cNvPr id="18" name="TextBox 18">
              <a:extLst>
                <a:ext uri="{FF2B5EF4-FFF2-40B4-BE49-F238E27FC236}">
                  <a16:creationId xmlns:a16="http://schemas.microsoft.com/office/drawing/2014/main" id="{2B64B3A3-ABBD-C9EF-D750-EB695D9FD86E}"/>
                </a:ext>
              </a:extLst>
            </p:cNvPr>
            <p:cNvSpPr txBox="1"/>
            <p:nvPr/>
          </p:nvSpPr>
          <p:spPr>
            <a:xfrm>
              <a:off x="139700" y="101600"/>
              <a:ext cx="533400" cy="571500"/>
            </a:xfrm>
            <a:prstGeom prst="rect">
              <a:avLst/>
            </a:prstGeom>
          </p:spPr>
          <p:txBody>
            <a:bodyPr lIns="50800" tIns="50800" rIns="50800" bIns="50800" rtlCol="0" anchor="ctr"/>
            <a:lstStyle/>
            <a:p>
              <a:pPr algn="ctr">
                <a:lnSpc>
                  <a:spcPts val="2659"/>
                </a:lnSpc>
                <a:spcBef>
                  <a:spcPct val="0"/>
                </a:spcBef>
              </a:pPr>
              <a:endParaRPr/>
            </a:p>
          </p:txBody>
        </p:sp>
      </p:grpSp>
      <p:grpSp>
        <p:nvGrpSpPr>
          <p:cNvPr id="19" name="Group 19">
            <a:extLst>
              <a:ext uri="{FF2B5EF4-FFF2-40B4-BE49-F238E27FC236}">
                <a16:creationId xmlns:a16="http://schemas.microsoft.com/office/drawing/2014/main" id="{A7BD2AB3-79AD-E02E-9B93-32123092DD68}"/>
              </a:ext>
            </a:extLst>
          </p:cNvPr>
          <p:cNvGrpSpPr/>
          <p:nvPr/>
        </p:nvGrpSpPr>
        <p:grpSpPr>
          <a:xfrm rot="18883017">
            <a:off x="-185009" y="-605734"/>
            <a:ext cx="1196967" cy="1470714"/>
            <a:chOff x="0" y="0"/>
            <a:chExt cx="812800" cy="812800"/>
          </a:xfrm>
        </p:grpSpPr>
        <p:sp>
          <p:nvSpPr>
            <p:cNvPr id="20" name="Freeform 20">
              <a:extLst>
                <a:ext uri="{FF2B5EF4-FFF2-40B4-BE49-F238E27FC236}">
                  <a16:creationId xmlns:a16="http://schemas.microsoft.com/office/drawing/2014/main" id="{8DF72E21-6B69-9921-4BEA-5889D887F623}"/>
                </a:ext>
              </a:extLst>
            </p:cNvPr>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1339"/>
            </a:solidFill>
          </p:spPr>
          <p:txBody>
            <a:bodyPr/>
            <a:lstStyle/>
            <a:p>
              <a:endParaRPr lang="en-PH"/>
            </a:p>
          </p:txBody>
        </p:sp>
        <p:sp>
          <p:nvSpPr>
            <p:cNvPr id="21" name="TextBox 21">
              <a:extLst>
                <a:ext uri="{FF2B5EF4-FFF2-40B4-BE49-F238E27FC236}">
                  <a16:creationId xmlns:a16="http://schemas.microsoft.com/office/drawing/2014/main" id="{B49EA6DF-62F3-C60D-7DA9-AAD76F8825F5}"/>
                </a:ext>
              </a:extLst>
            </p:cNvPr>
            <p:cNvSpPr txBox="1"/>
            <p:nvPr/>
          </p:nvSpPr>
          <p:spPr>
            <a:xfrm>
              <a:off x="139700" y="101600"/>
              <a:ext cx="533400" cy="571500"/>
            </a:xfrm>
            <a:prstGeom prst="rect">
              <a:avLst/>
            </a:prstGeom>
          </p:spPr>
          <p:txBody>
            <a:bodyPr lIns="50800" tIns="50800" rIns="50800" bIns="50800" rtlCol="0" anchor="ctr"/>
            <a:lstStyle/>
            <a:p>
              <a:pPr algn="ctr">
                <a:lnSpc>
                  <a:spcPts val="2659"/>
                </a:lnSpc>
                <a:spcBef>
                  <a:spcPct val="0"/>
                </a:spcBef>
              </a:pPr>
              <a:endParaRPr/>
            </a:p>
          </p:txBody>
        </p:sp>
      </p:grpSp>
      <p:grpSp>
        <p:nvGrpSpPr>
          <p:cNvPr id="22" name="Group 4">
            <a:extLst>
              <a:ext uri="{FF2B5EF4-FFF2-40B4-BE49-F238E27FC236}">
                <a16:creationId xmlns:a16="http://schemas.microsoft.com/office/drawing/2014/main" id="{BCB4CC99-AD37-D5F6-B63B-89FCFE77544C}"/>
              </a:ext>
            </a:extLst>
          </p:cNvPr>
          <p:cNvGrpSpPr/>
          <p:nvPr/>
        </p:nvGrpSpPr>
        <p:grpSpPr>
          <a:xfrm rot="10800000">
            <a:off x="16230600" y="146677"/>
            <a:ext cx="1828801" cy="2209116"/>
            <a:chOff x="0" y="0"/>
            <a:chExt cx="6350000" cy="6339840"/>
          </a:xfrm>
        </p:grpSpPr>
        <p:sp>
          <p:nvSpPr>
            <p:cNvPr id="23" name="Freeform 5">
              <a:extLst>
                <a:ext uri="{FF2B5EF4-FFF2-40B4-BE49-F238E27FC236}">
                  <a16:creationId xmlns:a16="http://schemas.microsoft.com/office/drawing/2014/main" id="{89FC24AD-A50D-4006-3D45-2B50627A32E9}"/>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PH"/>
            </a:p>
          </p:txBody>
        </p:sp>
      </p:grpSp>
      <p:sp>
        <p:nvSpPr>
          <p:cNvPr id="25" name="TextBox 24">
            <a:extLst>
              <a:ext uri="{FF2B5EF4-FFF2-40B4-BE49-F238E27FC236}">
                <a16:creationId xmlns:a16="http://schemas.microsoft.com/office/drawing/2014/main" id="{694D0493-D810-FC6F-71B0-4EE23F8C7984}"/>
              </a:ext>
            </a:extLst>
          </p:cNvPr>
          <p:cNvSpPr txBox="1"/>
          <p:nvPr/>
        </p:nvSpPr>
        <p:spPr>
          <a:xfrm>
            <a:off x="1415539" y="473668"/>
            <a:ext cx="15729461" cy="8309967"/>
          </a:xfrm>
          <a:prstGeom prst="rect">
            <a:avLst/>
          </a:prstGeom>
          <a:noFill/>
        </p:spPr>
        <p:txBody>
          <a:bodyPr wrap="square">
            <a:spAutoFit/>
          </a:bodyPr>
          <a:lstStyle/>
          <a:p>
            <a:r>
              <a:rPr lang="en-US" sz="5400" b="1" dirty="0">
                <a:solidFill>
                  <a:srgbClr val="FF0000"/>
                </a:solidFill>
                <a:highlight>
                  <a:srgbClr val="FFFF00"/>
                </a:highlight>
                <a:latin typeface="Arial" panose="020B0604020202020204" pitchFamily="34" charset="0"/>
                <a:cs typeface="Arial" panose="020B0604020202020204" pitchFamily="34" charset="0"/>
              </a:rPr>
              <a:t>Environmental Friction</a:t>
            </a:r>
            <a:br>
              <a:rPr lang="en-US" sz="5400" dirty="0">
                <a:latin typeface="Arial" panose="020B0604020202020204" pitchFamily="34" charset="0"/>
                <a:cs typeface="Arial" panose="020B0604020202020204" pitchFamily="34" charset="0"/>
              </a:rPr>
            </a:br>
            <a:r>
              <a:rPr lang="en-US" sz="5400" dirty="0">
                <a:latin typeface="Arial" panose="020B0604020202020204" pitchFamily="34" charset="0"/>
                <a:cs typeface="Arial" panose="020B0604020202020204" pitchFamily="34" charset="0"/>
              </a:rPr>
              <a:t>Globalization often leads to environmental degradation, sparking resistance from local communities and activists.</a:t>
            </a:r>
          </a:p>
          <a:p>
            <a:pPr algn="just">
              <a:buFont typeface="Arial" panose="020B0604020202020204" pitchFamily="34" charset="0"/>
              <a:buChar char="•"/>
            </a:pPr>
            <a:r>
              <a:rPr lang="en-US" sz="5400" dirty="0">
                <a:solidFill>
                  <a:srgbClr val="FF0000"/>
                </a:solidFill>
                <a:highlight>
                  <a:srgbClr val="FFFF00"/>
                </a:highlight>
                <a:latin typeface="Arial" panose="020B0604020202020204" pitchFamily="34" charset="0"/>
                <a:cs typeface="Arial" panose="020B0604020202020204" pitchFamily="34" charset="0"/>
              </a:rPr>
              <a:t>Example: </a:t>
            </a:r>
            <a:r>
              <a:rPr lang="en-US" sz="5400" dirty="0">
                <a:latin typeface="Arial" panose="020B0604020202020204" pitchFamily="34" charset="0"/>
                <a:cs typeface="Arial" panose="020B0604020202020204" pitchFamily="34" charset="0"/>
              </a:rPr>
              <a:t>Large-scale mining projects by multinational corporations in the Amazon face opposition from indigenous groups concerned about deforestation, water contamination, and loss of biodiversity.</a:t>
            </a:r>
          </a:p>
          <a:p>
            <a:pPr algn="just"/>
            <a:endParaRPr lang="en-US" sz="4800" dirty="0"/>
          </a:p>
        </p:txBody>
      </p:sp>
      <p:grpSp>
        <p:nvGrpSpPr>
          <p:cNvPr id="26" name="Group 4">
            <a:extLst>
              <a:ext uri="{FF2B5EF4-FFF2-40B4-BE49-F238E27FC236}">
                <a16:creationId xmlns:a16="http://schemas.microsoft.com/office/drawing/2014/main" id="{DEA2E1D3-1024-8E3F-5DF2-1DEB92CF25E1}"/>
              </a:ext>
            </a:extLst>
          </p:cNvPr>
          <p:cNvGrpSpPr/>
          <p:nvPr/>
        </p:nvGrpSpPr>
        <p:grpSpPr>
          <a:xfrm rot="18696069">
            <a:off x="2161982" y="7107189"/>
            <a:ext cx="2560290" cy="2790955"/>
            <a:chOff x="0" y="0"/>
            <a:chExt cx="6350000" cy="6339840"/>
          </a:xfrm>
        </p:grpSpPr>
        <p:sp>
          <p:nvSpPr>
            <p:cNvPr id="27" name="Freeform 5">
              <a:extLst>
                <a:ext uri="{FF2B5EF4-FFF2-40B4-BE49-F238E27FC236}">
                  <a16:creationId xmlns:a16="http://schemas.microsoft.com/office/drawing/2014/main" id="{F0A777B6-0F6A-87A8-0C89-F6D86E85C66C}"/>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PH"/>
            </a:p>
          </p:txBody>
        </p:sp>
      </p:grpSp>
      <p:grpSp>
        <p:nvGrpSpPr>
          <p:cNvPr id="28" name="Group 6">
            <a:extLst>
              <a:ext uri="{FF2B5EF4-FFF2-40B4-BE49-F238E27FC236}">
                <a16:creationId xmlns:a16="http://schemas.microsoft.com/office/drawing/2014/main" id="{BAB51FD9-FCFD-FD51-85B1-2806C8080563}"/>
              </a:ext>
            </a:extLst>
          </p:cNvPr>
          <p:cNvGrpSpPr/>
          <p:nvPr/>
        </p:nvGrpSpPr>
        <p:grpSpPr>
          <a:xfrm rot="7887722">
            <a:off x="10769194" y="8761212"/>
            <a:ext cx="2944714" cy="3219616"/>
            <a:chOff x="0" y="0"/>
            <a:chExt cx="6350000" cy="6339840"/>
          </a:xfrm>
        </p:grpSpPr>
        <p:sp>
          <p:nvSpPr>
            <p:cNvPr id="29" name="Freeform 7">
              <a:extLst>
                <a:ext uri="{FF2B5EF4-FFF2-40B4-BE49-F238E27FC236}">
                  <a16:creationId xmlns:a16="http://schemas.microsoft.com/office/drawing/2014/main" id="{63EA1039-DE3A-CCF5-A151-13512D5B1EA1}"/>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01339"/>
            </a:solidFill>
          </p:spPr>
          <p:txBody>
            <a:bodyPr/>
            <a:lstStyle/>
            <a:p>
              <a:endParaRPr lang="en-PH"/>
            </a:p>
          </p:txBody>
        </p:sp>
      </p:grpSp>
      <p:grpSp>
        <p:nvGrpSpPr>
          <p:cNvPr id="30" name="Group 4">
            <a:extLst>
              <a:ext uri="{FF2B5EF4-FFF2-40B4-BE49-F238E27FC236}">
                <a16:creationId xmlns:a16="http://schemas.microsoft.com/office/drawing/2014/main" id="{4B0E447F-6740-3D77-379D-EBFAA7A38FEC}"/>
              </a:ext>
            </a:extLst>
          </p:cNvPr>
          <p:cNvGrpSpPr/>
          <p:nvPr/>
        </p:nvGrpSpPr>
        <p:grpSpPr>
          <a:xfrm rot="18696069">
            <a:off x="8149496" y="6987108"/>
            <a:ext cx="2523663" cy="2832209"/>
            <a:chOff x="0" y="0"/>
            <a:chExt cx="6350000" cy="6339840"/>
          </a:xfrm>
        </p:grpSpPr>
        <p:sp>
          <p:nvSpPr>
            <p:cNvPr id="31" name="Freeform 5">
              <a:extLst>
                <a:ext uri="{FF2B5EF4-FFF2-40B4-BE49-F238E27FC236}">
                  <a16:creationId xmlns:a16="http://schemas.microsoft.com/office/drawing/2014/main" id="{DFBF8EA6-1448-C503-22CD-A39E5E9970AB}"/>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PH"/>
            </a:p>
          </p:txBody>
        </p:sp>
      </p:grpSp>
    </p:spTree>
    <p:extLst>
      <p:ext uri="{BB962C8B-B14F-4D97-AF65-F5344CB8AC3E}">
        <p14:creationId xmlns:p14="http://schemas.microsoft.com/office/powerpoint/2010/main" val="33592407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D1FB67-E078-5D81-606E-D81DDE40B4F6}"/>
            </a:ext>
          </a:extLst>
        </p:cNvPr>
        <p:cNvGrpSpPr/>
        <p:nvPr/>
      </p:nvGrpSpPr>
      <p:grpSpPr>
        <a:xfrm>
          <a:off x="0" y="0"/>
          <a:ext cx="0" cy="0"/>
          <a:chOff x="0" y="0"/>
          <a:chExt cx="0" cy="0"/>
        </a:xfrm>
      </p:grpSpPr>
      <p:grpSp>
        <p:nvGrpSpPr>
          <p:cNvPr id="4" name="Group 4">
            <a:extLst>
              <a:ext uri="{FF2B5EF4-FFF2-40B4-BE49-F238E27FC236}">
                <a16:creationId xmlns:a16="http://schemas.microsoft.com/office/drawing/2014/main" id="{55A8B37A-113D-BAA4-FEE1-D9CE81DCA4F3}"/>
              </a:ext>
            </a:extLst>
          </p:cNvPr>
          <p:cNvGrpSpPr/>
          <p:nvPr/>
        </p:nvGrpSpPr>
        <p:grpSpPr>
          <a:xfrm rot="-8100000">
            <a:off x="-1111301" y="7633241"/>
            <a:ext cx="2094084" cy="2296193"/>
            <a:chOff x="0" y="0"/>
            <a:chExt cx="6350000" cy="6339840"/>
          </a:xfrm>
        </p:grpSpPr>
        <p:sp>
          <p:nvSpPr>
            <p:cNvPr id="5" name="Freeform 5">
              <a:extLst>
                <a:ext uri="{FF2B5EF4-FFF2-40B4-BE49-F238E27FC236}">
                  <a16:creationId xmlns:a16="http://schemas.microsoft.com/office/drawing/2014/main" id="{0508F3BF-17C3-1417-10C3-A2CC0E50AF66}"/>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PH"/>
            </a:p>
          </p:txBody>
        </p:sp>
      </p:grpSp>
      <p:grpSp>
        <p:nvGrpSpPr>
          <p:cNvPr id="6" name="Group 6">
            <a:extLst>
              <a:ext uri="{FF2B5EF4-FFF2-40B4-BE49-F238E27FC236}">
                <a16:creationId xmlns:a16="http://schemas.microsoft.com/office/drawing/2014/main" id="{9CA71416-31A8-A0B7-F9ED-D60D6F931395}"/>
              </a:ext>
            </a:extLst>
          </p:cNvPr>
          <p:cNvGrpSpPr/>
          <p:nvPr/>
        </p:nvGrpSpPr>
        <p:grpSpPr>
          <a:xfrm rot="7653378">
            <a:off x="5644121" y="8647946"/>
            <a:ext cx="2497691" cy="3200541"/>
            <a:chOff x="0" y="0"/>
            <a:chExt cx="6350000" cy="6339840"/>
          </a:xfrm>
        </p:grpSpPr>
        <p:sp>
          <p:nvSpPr>
            <p:cNvPr id="7" name="Freeform 7">
              <a:extLst>
                <a:ext uri="{FF2B5EF4-FFF2-40B4-BE49-F238E27FC236}">
                  <a16:creationId xmlns:a16="http://schemas.microsoft.com/office/drawing/2014/main" id="{1452030F-03B1-E8AE-A547-721E3A503F0E}"/>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01339"/>
            </a:solidFill>
          </p:spPr>
          <p:txBody>
            <a:bodyPr/>
            <a:lstStyle/>
            <a:p>
              <a:endParaRPr lang="en-PH"/>
            </a:p>
          </p:txBody>
        </p:sp>
      </p:grpSp>
      <p:grpSp>
        <p:nvGrpSpPr>
          <p:cNvPr id="14" name="Group 14">
            <a:extLst>
              <a:ext uri="{FF2B5EF4-FFF2-40B4-BE49-F238E27FC236}">
                <a16:creationId xmlns:a16="http://schemas.microsoft.com/office/drawing/2014/main" id="{D068E2C8-4A89-DC05-EEA5-2CBD1AC53EC9}"/>
              </a:ext>
            </a:extLst>
          </p:cNvPr>
          <p:cNvGrpSpPr/>
          <p:nvPr/>
        </p:nvGrpSpPr>
        <p:grpSpPr>
          <a:xfrm rot="16200000">
            <a:off x="15554114" y="7572586"/>
            <a:ext cx="2590115" cy="2761144"/>
            <a:chOff x="0" y="0"/>
            <a:chExt cx="6350000" cy="6339840"/>
          </a:xfrm>
        </p:grpSpPr>
        <p:sp>
          <p:nvSpPr>
            <p:cNvPr id="15" name="Freeform 15">
              <a:extLst>
                <a:ext uri="{FF2B5EF4-FFF2-40B4-BE49-F238E27FC236}">
                  <a16:creationId xmlns:a16="http://schemas.microsoft.com/office/drawing/2014/main" id="{CE541937-23FD-16C1-DE04-578DFBE41DE9}"/>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01339"/>
            </a:solidFill>
          </p:spPr>
          <p:txBody>
            <a:bodyPr/>
            <a:lstStyle/>
            <a:p>
              <a:endParaRPr lang="en-PH"/>
            </a:p>
          </p:txBody>
        </p:sp>
      </p:grpSp>
      <p:grpSp>
        <p:nvGrpSpPr>
          <p:cNvPr id="16" name="Group 16">
            <a:extLst>
              <a:ext uri="{FF2B5EF4-FFF2-40B4-BE49-F238E27FC236}">
                <a16:creationId xmlns:a16="http://schemas.microsoft.com/office/drawing/2014/main" id="{DFE43260-4862-C331-ED0B-CD7A3AA84C7F}"/>
              </a:ext>
            </a:extLst>
          </p:cNvPr>
          <p:cNvGrpSpPr/>
          <p:nvPr/>
        </p:nvGrpSpPr>
        <p:grpSpPr>
          <a:xfrm rot="3036913">
            <a:off x="-316891" y="278682"/>
            <a:ext cx="1264922" cy="1149995"/>
            <a:chOff x="0" y="0"/>
            <a:chExt cx="812800" cy="812800"/>
          </a:xfrm>
        </p:grpSpPr>
        <p:sp>
          <p:nvSpPr>
            <p:cNvPr id="17" name="Freeform 17">
              <a:extLst>
                <a:ext uri="{FF2B5EF4-FFF2-40B4-BE49-F238E27FC236}">
                  <a16:creationId xmlns:a16="http://schemas.microsoft.com/office/drawing/2014/main" id="{359DB2B5-78AD-205F-CC98-C59CE41FA391}"/>
                </a:ext>
              </a:extLst>
            </p:cNvPr>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69AF0F"/>
            </a:solidFill>
          </p:spPr>
          <p:txBody>
            <a:bodyPr/>
            <a:lstStyle/>
            <a:p>
              <a:endParaRPr lang="en-PH"/>
            </a:p>
          </p:txBody>
        </p:sp>
        <p:sp>
          <p:nvSpPr>
            <p:cNvPr id="18" name="TextBox 18">
              <a:extLst>
                <a:ext uri="{FF2B5EF4-FFF2-40B4-BE49-F238E27FC236}">
                  <a16:creationId xmlns:a16="http://schemas.microsoft.com/office/drawing/2014/main" id="{BD1A2071-0D44-AE47-5835-862B56F4B007}"/>
                </a:ext>
              </a:extLst>
            </p:cNvPr>
            <p:cNvSpPr txBox="1"/>
            <p:nvPr/>
          </p:nvSpPr>
          <p:spPr>
            <a:xfrm>
              <a:off x="139700" y="101600"/>
              <a:ext cx="533400" cy="571500"/>
            </a:xfrm>
            <a:prstGeom prst="rect">
              <a:avLst/>
            </a:prstGeom>
          </p:spPr>
          <p:txBody>
            <a:bodyPr lIns="50800" tIns="50800" rIns="50800" bIns="50800" rtlCol="0" anchor="ctr"/>
            <a:lstStyle/>
            <a:p>
              <a:pPr algn="ctr">
                <a:lnSpc>
                  <a:spcPts val="2659"/>
                </a:lnSpc>
                <a:spcBef>
                  <a:spcPct val="0"/>
                </a:spcBef>
              </a:pPr>
              <a:endParaRPr/>
            </a:p>
          </p:txBody>
        </p:sp>
      </p:grpSp>
      <p:grpSp>
        <p:nvGrpSpPr>
          <p:cNvPr id="19" name="Group 19">
            <a:extLst>
              <a:ext uri="{FF2B5EF4-FFF2-40B4-BE49-F238E27FC236}">
                <a16:creationId xmlns:a16="http://schemas.microsoft.com/office/drawing/2014/main" id="{7A4D677D-38A7-847B-54D9-3C8832C9A2C0}"/>
              </a:ext>
            </a:extLst>
          </p:cNvPr>
          <p:cNvGrpSpPr/>
          <p:nvPr/>
        </p:nvGrpSpPr>
        <p:grpSpPr>
          <a:xfrm rot="18883017">
            <a:off x="-185009" y="-605734"/>
            <a:ext cx="1196967" cy="1470714"/>
            <a:chOff x="0" y="0"/>
            <a:chExt cx="812800" cy="812800"/>
          </a:xfrm>
        </p:grpSpPr>
        <p:sp>
          <p:nvSpPr>
            <p:cNvPr id="20" name="Freeform 20">
              <a:extLst>
                <a:ext uri="{FF2B5EF4-FFF2-40B4-BE49-F238E27FC236}">
                  <a16:creationId xmlns:a16="http://schemas.microsoft.com/office/drawing/2014/main" id="{70DA4248-9861-328C-3599-816220D30F78}"/>
                </a:ext>
              </a:extLst>
            </p:cNvPr>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1339"/>
            </a:solidFill>
          </p:spPr>
          <p:txBody>
            <a:bodyPr/>
            <a:lstStyle/>
            <a:p>
              <a:endParaRPr lang="en-PH"/>
            </a:p>
          </p:txBody>
        </p:sp>
        <p:sp>
          <p:nvSpPr>
            <p:cNvPr id="21" name="TextBox 21">
              <a:extLst>
                <a:ext uri="{FF2B5EF4-FFF2-40B4-BE49-F238E27FC236}">
                  <a16:creationId xmlns:a16="http://schemas.microsoft.com/office/drawing/2014/main" id="{B606CC21-A0CD-5CBA-58D5-8CD954DB4D73}"/>
                </a:ext>
              </a:extLst>
            </p:cNvPr>
            <p:cNvSpPr txBox="1"/>
            <p:nvPr/>
          </p:nvSpPr>
          <p:spPr>
            <a:xfrm>
              <a:off x="139700" y="101600"/>
              <a:ext cx="533400" cy="571500"/>
            </a:xfrm>
            <a:prstGeom prst="rect">
              <a:avLst/>
            </a:prstGeom>
          </p:spPr>
          <p:txBody>
            <a:bodyPr lIns="50800" tIns="50800" rIns="50800" bIns="50800" rtlCol="0" anchor="ctr"/>
            <a:lstStyle/>
            <a:p>
              <a:pPr algn="ctr">
                <a:lnSpc>
                  <a:spcPts val="2659"/>
                </a:lnSpc>
                <a:spcBef>
                  <a:spcPct val="0"/>
                </a:spcBef>
              </a:pPr>
              <a:endParaRPr/>
            </a:p>
          </p:txBody>
        </p:sp>
      </p:grpSp>
      <p:grpSp>
        <p:nvGrpSpPr>
          <p:cNvPr id="22" name="Group 4">
            <a:extLst>
              <a:ext uri="{FF2B5EF4-FFF2-40B4-BE49-F238E27FC236}">
                <a16:creationId xmlns:a16="http://schemas.microsoft.com/office/drawing/2014/main" id="{D575A5E1-8EEC-7AC7-54AD-9DFAD1C3DB1D}"/>
              </a:ext>
            </a:extLst>
          </p:cNvPr>
          <p:cNvGrpSpPr/>
          <p:nvPr/>
        </p:nvGrpSpPr>
        <p:grpSpPr>
          <a:xfrm rot="10800000">
            <a:off x="16230600" y="146677"/>
            <a:ext cx="1828801" cy="2209116"/>
            <a:chOff x="0" y="0"/>
            <a:chExt cx="6350000" cy="6339840"/>
          </a:xfrm>
        </p:grpSpPr>
        <p:sp>
          <p:nvSpPr>
            <p:cNvPr id="23" name="Freeform 5">
              <a:extLst>
                <a:ext uri="{FF2B5EF4-FFF2-40B4-BE49-F238E27FC236}">
                  <a16:creationId xmlns:a16="http://schemas.microsoft.com/office/drawing/2014/main" id="{4BA018A8-6184-FEF3-8E0F-CE386ECE4202}"/>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PH"/>
            </a:p>
          </p:txBody>
        </p:sp>
      </p:grpSp>
      <p:sp>
        <p:nvSpPr>
          <p:cNvPr id="25" name="TextBox 24">
            <a:extLst>
              <a:ext uri="{FF2B5EF4-FFF2-40B4-BE49-F238E27FC236}">
                <a16:creationId xmlns:a16="http://schemas.microsoft.com/office/drawing/2014/main" id="{6154F84A-A016-81CB-0C51-903C7E50E6F8}"/>
              </a:ext>
            </a:extLst>
          </p:cNvPr>
          <p:cNvSpPr txBox="1"/>
          <p:nvPr/>
        </p:nvSpPr>
        <p:spPr>
          <a:xfrm>
            <a:off x="1231544" y="564522"/>
            <a:ext cx="15368329" cy="7232749"/>
          </a:xfrm>
          <a:prstGeom prst="rect">
            <a:avLst/>
          </a:prstGeom>
          <a:noFill/>
        </p:spPr>
        <p:txBody>
          <a:bodyPr wrap="square">
            <a:spAutoFit/>
          </a:bodyPr>
          <a:lstStyle/>
          <a:p>
            <a:pPr algn="just"/>
            <a:r>
              <a:rPr lang="en-US" sz="5800" b="1" dirty="0">
                <a:solidFill>
                  <a:srgbClr val="FF0000"/>
                </a:solidFill>
                <a:highlight>
                  <a:srgbClr val="FFFF00"/>
                </a:highlight>
                <a:latin typeface="Arial" panose="020B0604020202020204" pitchFamily="34" charset="0"/>
                <a:cs typeface="Arial" panose="020B0604020202020204" pitchFamily="34" charset="0"/>
              </a:rPr>
              <a:t>Connectivity</a:t>
            </a:r>
            <a:r>
              <a:rPr lang="en-US" sz="5800" b="1" dirty="0">
                <a:latin typeface="Arial" panose="020B0604020202020204" pitchFamily="34" charset="0"/>
                <a:cs typeface="Arial" panose="020B0604020202020204" pitchFamily="34" charset="0"/>
              </a:rPr>
              <a:t> focuses on the infrastructure and systems that enable global interactions, like the internet, trade networks, financial systems, and travel. It suggests that globalization is like a web or a network where everything is interconnected, allowing the exchange of goods, ideas, and experiences</a:t>
            </a:r>
            <a:r>
              <a:rPr lang="en-US" sz="5600" b="1" dirty="0">
                <a:latin typeface="Arial" panose="020B0604020202020204" pitchFamily="34" charset="0"/>
                <a:cs typeface="Arial" panose="020B0604020202020204" pitchFamily="34" charset="0"/>
              </a:rPr>
              <a:t>.</a:t>
            </a:r>
          </a:p>
        </p:txBody>
      </p:sp>
      <p:grpSp>
        <p:nvGrpSpPr>
          <p:cNvPr id="26" name="Group 4">
            <a:extLst>
              <a:ext uri="{FF2B5EF4-FFF2-40B4-BE49-F238E27FC236}">
                <a16:creationId xmlns:a16="http://schemas.microsoft.com/office/drawing/2014/main" id="{4A62CDB3-C771-D322-CD60-8A686B6CE20F}"/>
              </a:ext>
            </a:extLst>
          </p:cNvPr>
          <p:cNvGrpSpPr/>
          <p:nvPr/>
        </p:nvGrpSpPr>
        <p:grpSpPr>
          <a:xfrm rot="18696069">
            <a:off x="2161982" y="7107189"/>
            <a:ext cx="2560290" cy="2790955"/>
            <a:chOff x="0" y="0"/>
            <a:chExt cx="6350000" cy="6339840"/>
          </a:xfrm>
        </p:grpSpPr>
        <p:sp>
          <p:nvSpPr>
            <p:cNvPr id="27" name="Freeform 5">
              <a:extLst>
                <a:ext uri="{FF2B5EF4-FFF2-40B4-BE49-F238E27FC236}">
                  <a16:creationId xmlns:a16="http://schemas.microsoft.com/office/drawing/2014/main" id="{B7FCB89A-79E4-10C2-592F-BD3BB69BF95E}"/>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PH"/>
            </a:p>
          </p:txBody>
        </p:sp>
      </p:grpSp>
      <p:grpSp>
        <p:nvGrpSpPr>
          <p:cNvPr id="28" name="Group 6">
            <a:extLst>
              <a:ext uri="{FF2B5EF4-FFF2-40B4-BE49-F238E27FC236}">
                <a16:creationId xmlns:a16="http://schemas.microsoft.com/office/drawing/2014/main" id="{6EFB5F37-1819-904B-D4FB-00448B68CD30}"/>
              </a:ext>
            </a:extLst>
          </p:cNvPr>
          <p:cNvGrpSpPr/>
          <p:nvPr/>
        </p:nvGrpSpPr>
        <p:grpSpPr>
          <a:xfrm rot="7887722">
            <a:off x="10769194" y="8761212"/>
            <a:ext cx="2944714" cy="3219616"/>
            <a:chOff x="0" y="0"/>
            <a:chExt cx="6350000" cy="6339840"/>
          </a:xfrm>
        </p:grpSpPr>
        <p:sp>
          <p:nvSpPr>
            <p:cNvPr id="29" name="Freeform 7">
              <a:extLst>
                <a:ext uri="{FF2B5EF4-FFF2-40B4-BE49-F238E27FC236}">
                  <a16:creationId xmlns:a16="http://schemas.microsoft.com/office/drawing/2014/main" id="{6D0B2480-FC86-0A3F-6DA1-665F714A093A}"/>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01339"/>
            </a:solidFill>
          </p:spPr>
          <p:txBody>
            <a:bodyPr/>
            <a:lstStyle/>
            <a:p>
              <a:endParaRPr lang="en-PH"/>
            </a:p>
          </p:txBody>
        </p:sp>
      </p:grpSp>
      <p:grpSp>
        <p:nvGrpSpPr>
          <p:cNvPr id="30" name="Group 4">
            <a:extLst>
              <a:ext uri="{FF2B5EF4-FFF2-40B4-BE49-F238E27FC236}">
                <a16:creationId xmlns:a16="http://schemas.microsoft.com/office/drawing/2014/main" id="{2CAF0EBD-CF3B-4196-01A7-233F1F378C1E}"/>
              </a:ext>
            </a:extLst>
          </p:cNvPr>
          <p:cNvGrpSpPr/>
          <p:nvPr/>
        </p:nvGrpSpPr>
        <p:grpSpPr>
          <a:xfrm rot="18696069">
            <a:off x="8149496" y="6987108"/>
            <a:ext cx="2523663" cy="2832209"/>
            <a:chOff x="0" y="0"/>
            <a:chExt cx="6350000" cy="6339840"/>
          </a:xfrm>
        </p:grpSpPr>
        <p:sp>
          <p:nvSpPr>
            <p:cNvPr id="31" name="Freeform 5">
              <a:extLst>
                <a:ext uri="{FF2B5EF4-FFF2-40B4-BE49-F238E27FC236}">
                  <a16:creationId xmlns:a16="http://schemas.microsoft.com/office/drawing/2014/main" id="{3C49211B-B437-FDB8-0B62-2B5F3F0B2B7B}"/>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PH"/>
            </a:p>
          </p:txBody>
        </p:sp>
      </p:grpSp>
    </p:spTree>
    <p:extLst>
      <p:ext uri="{BB962C8B-B14F-4D97-AF65-F5344CB8AC3E}">
        <p14:creationId xmlns:p14="http://schemas.microsoft.com/office/powerpoint/2010/main" val="30817149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7AB969-5758-32BD-5C6D-7E7276B90478}"/>
            </a:ext>
          </a:extLst>
        </p:cNvPr>
        <p:cNvGrpSpPr/>
        <p:nvPr/>
      </p:nvGrpSpPr>
      <p:grpSpPr>
        <a:xfrm>
          <a:off x="0" y="0"/>
          <a:ext cx="0" cy="0"/>
          <a:chOff x="0" y="0"/>
          <a:chExt cx="0" cy="0"/>
        </a:xfrm>
      </p:grpSpPr>
      <p:grpSp>
        <p:nvGrpSpPr>
          <p:cNvPr id="4" name="Group 4">
            <a:extLst>
              <a:ext uri="{FF2B5EF4-FFF2-40B4-BE49-F238E27FC236}">
                <a16:creationId xmlns:a16="http://schemas.microsoft.com/office/drawing/2014/main" id="{40FB3C2E-0D24-82E7-C48C-702F24CDD701}"/>
              </a:ext>
            </a:extLst>
          </p:cNvPr>
          <p:cNvGrpSpPr/>
          <p:nvPr/>
        </p:nvGrpSpPr>
        <p:grpSpPr>
          <a:xfrm rot="-8100000">
            <a:off x="-1111301" y="7633241"/>
            <a:ext cx="2094084" cy="2296193"/>
            <a:chOff x="0" y="0"/>
            <a:chExt cx="6350000" cy="6339840"/>
          </a:xfrm>
        </p:grpSpPr>
        <p:sp>
          <p:nvSpPr>
            <p:cNvPr id="5" name="Freeform 5">
              <a:extLst>
                <a:ext uri="{FF2B5EF4-FFF2-40B4-BE49-F238E27FC236}">
                  <a16:creationId xmlns:a16="http://schemas.microsoft.com/office/drawing/2014/main" id="{4804572C-D9BF-4DBE-DAB6-9167DDABD777}"/>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PH"/>
            </a:p>
          </p:txBody>
        </p:sp>
      </p:grpSp>
      <p:grpSp>
        <p:nvGrpSpPr>
          <p:cNvPr id="6" name="Group 6">
            <a:extLst>
              <a:ext uri="{FF2B5EF4-FFF2-40B4-BE49-F238E27FC236}">
                <a16:creationId xmlns:a16="http://schemas.microsoft.com/office/drawing/2014/main" id="{9DA37B7F-3DE6-7B34-5242-33FC6A0FCEF6}"/>
              </a:ext>
            </a:extLst>
          </p:cNvPr>
          <p:cNvGrpSpPr/>
          <p:nvPr/>
        </p:nvGrpSpPr>
        <p:grpSpPr>
          <a:xfrm rot="7653378">
            <a:off x="5644121" y="8647946"/>
            <a:ext cx="2497691" cy="3200541"/>
            <a:chOff x="0" y="0"/>
            <a:chExt cx="6350000" cy="6339840"/>
          </a:xfrm>
        </p:grpSpPr>
        <p:sp>
          <p:nvSpPr>
            <p:cNvPr id="7" name="Freeform 7">
              <a:extLst>
                <a:ext uri="{FF2B5EF4-FFF2-40B4-BE49-F238E27FC236}">
                  <a16:creationId xmlns:a16="http://schemas.microsoft.com/office/drawing/2014/main" id="{B5D97219-2B21-AEBC-08EA-1EDF30512F29}"/>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01339"/>
            </a:solidFill>
          </p:spPr>
          <p:txBody>
            <a:bodyPr/>
            <a:lstStyle/>
            <a:p>
              <a:endParaRPr lang="en-PH"/>
            </a:p>
          </p:txBody>
        </p:sp>
      </p:grpSp>
      <p:grpSp>
        <p:nvGrpSpPr>
          <p:cNvPr id="14" name="Group 14">
            <a:extLst>
              <a:ext uri="{FF2B5EF4-FFF2-40B4-BE49-F238E27FC236}">
                <a16:creationId xmlns:a16="http://schemas.microsoft.com/office/drawing/2014/main" id="{D00266BE-D719-EFFF-F749-376723BAAA5A}"/>
              </a:ext>
            </a:extLst>
          </p:cNvPr>
          <p:cNvGrpSpPr/>
          <p:nvPr/>
        </p:nvGrpSpPr>
        <p:grpSpPr>
          <a:xfrm rot="16200000">
            <a:off x="15554114" y="7572586"/>
            <a:ext cx="2590115" cy="2761144"/>
            <a:chOff x="0" y="0"/>
            <a:chExt cx="6350000" cy="6339840"/>
          </a:xfrm>
        </p:grpSpPr>
        <p:sp>
          <p:nvSpPr>
            <p:cNvPr id="15" name="Freeform 15">
              <a:extLst>
                <a:ext uri="{FF2B5EF4-FFF2-40B4-BE49-F238E27FC236}">
                  <a16:creationId xmlns:a16="http://schemas.microsoft.com/office/drawing/2014/main" id="{99C9DF1C-DC5F-A7D6-7122-B415A7194C7D}"/>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01339"/>
            </a:solidFill>
          </p:spPr>
          <p:txBody>
            <a:bodyPr/>
            <a:lstStyle/>
            <a:p>
              <a:endParaRPr lang="en-PH"/>
            </a:p>
          </p:txBody>
        </p:sp>
      </p:grpSp>
      <p:grpSp>
        <p:nvGrpSpPr>
          <p:cNvPr id="16" name="Group 16">
            <a:extLst>
              <a:ext uri="{FF2B5EF4-FFF2-40B4-BE49-F238E27FC236}">
                <a16:creationId xmlns:a16="http://schemas.microsoft.com/office/drawing/2014/main" id="{B0A86A27-DE24-2513-1CAA-C91075754580}"/>
              </a:ext>
            </a:extLst>
          </p:cNvPr>
          <p:cNvGrpSpPr/>
          <p:nvPr/>
        </p:nvGrpSpPr>
        <p:grpSpPr>
          <a:xfrm rot="3036913">
            <a:off x="-316891" y="278682"/>
            <a:ext cx="1264922" cy="1149995"/>
            <a:chOff x="0" y="0"/>
            <a:chExt cx="812800" cy="812800"/>
          </a:xfrm>
        </p:grpSpPr>
        <p:sp>
          <p:nvSpPr>
            <p:cNvPr id="17" name="Freeform 17">
              <a:extLst>
                <a:ext uri="{FF2B5EF4-FFF2-40B4-BE49-F238E27FC236}">
                  <a16:creationId xmlns:a16="http://schemas.microsoft.com/office/drawing/2014/main" id="{4187E817-CC4D-2FB4-BD39-5C4F883D6A31}"/>
                </a:ext>
              </a:extLst>
            </p:cNvPr>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69AF0F"/>
            </a:solidFill>
          </p:spPr>
          <p:txBody>
            <a:bodyPr/>
            <a:lstStyle/>
            <a:p>
              <a:endParaRPr lang="en-PH"/>
            </a:p>
          </p:txBody>
        </p:sp>
        <p:sp>
          <p:nvSpPr>
            <p:cNvPr id="18" name="TextBox 18">
              <a:extLst>
                <a:ext uri="{FF2B5EF4-FFF2-40B4-BE49-F238E27FC236}">
                  <a16:creationId xmlns:a16="http://schemas.microsoft.com/office/drawing/2014/main" id="{439D90A3-19AB-6537-036B-5A71394F371C}"/>
                </a:ext>
              </a:extLst>
            </p:cNvPr>
            <p:cNvSpPr txBox="1"/>
            <p:nvPr/>
          </p:nvSpPr>
          <p:spPr>
            <a:xfrm>
              <a:off x="139700" y="101600"/>
              <a:ext cx="533400" cy="571500"/>
            </a:xfrm>
            <a:prstGeom prst="rect">
              <a:avLst/>
            </a:prstGeom>
          </p:spPr>
          <p:txBody>
            <a:bodyPr lIns="50800" tIns="50800" rIns="50800" bIns="50800" rtlCol="0" anchor="ctr"/>
            <a:lstStyle/>
            <a:p>
              <a:pPr algn="ctr">
                <a:lnSpc>
                  <a:spcPts val="2659"/>
                </a:lnSpc>
                <a:spcBef>
                  <a:spcPct val="0"/>
                </a:spcBef>
              </a:pPr>
              <a:endParaRPr/>
            </a:p>
          </p:txBody>
        </p:sp>
      </p:grpSp>
      <p:grpSp>
        <p:nvGrpSpPr>
          <p:cNvPr id="19" name="Group 19">
            <a:extLst>
              <a:ext uri="{FF2B5EF4-FFF2-40B4-BE49-F238E27FC236}">
                <a16:creationId xmlns:a16="http://schemas.microsoft.com/office/drawing/2014/main" id="{758F4B18-4511-E685-03A9-D47E9539E85A}"/>
              </a:ext>
            </a:extLst>
          </p:cNvPr>
          <p:cNvGrpSpPr/>
          <p:nvPr/>
        </p:nvGrpSpPr>
        <p:grpSpPr>
          <a:xfrm rot="18883017">
            <a:off x="-185009" y="-605734"/>
            <a:ext cx="1196967" cy="1470714"/>
            <a:chOff x="0" y="0"/>
            <a:chExt cx="812800" cy="812800"/>
          </a:xfrm>
        </p:grpSpPr>
        <p:sp>
          <p:nvSpPr>
            <p:cNvPr id="20" name="Freeform 20">
              <a:extLst>
                <a:ext uri="{FF2B5EF4-FFF2-40B4-BE49-F238E27FC236}">
                  <a16:creationId xmlns:a16="http://schemas.microsoft.com/office/drawing/2014/main" id="{58E6E513-DF72-C855-DDD8-054CED047E00}"/>
                </a:ext>
              </a:extLst>
            </p:cNvPr>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1339"/>
            </a:solidFill>
          </p:spPr>
          <p:txBody>
            <a:bodyPr/>
            <a:lstStyle/>
            <a:p>
              <a:endParaRPr lang="en-PH"/>
            </a:p>
          </p:txBody>
        </p:sp>
        <p:sp>
          <p:nvSpPr>
            <p:cNvPr id="21" name="TextBox 21">
              <a:extLst>
                <a:ext uri="{FF2B5EF4-FFF2-40B4-BE49-F238E27FC236}">
                  <a16:creationId xmlns:a16="http://schemas.microsoft.com/office/drawing/2014/main" id="{30193FA5-ACB8-80B5-61CB-CE6A1D1F24E8}"/>
                </a:ext>
              </a:extLst>
            </p:cNvPr>
            <p:cNvSpPr txBox="1"/>
            <p:nvPr/>
          </p:nvSpPr>
          <p:spPr>
            <a:xfrm>
              <a:off x="139700" y="101600"/>
              <a:ext cx="533400" cy="571500"/>
            </a:xfrm>
            <a:prstGeom prst="rect">
              <a:avLst/>
            </a:prstGeom>
          </p:spPr>
          <p:txBody>
            <a:bodyPr lIns="50800" tIns="50800" rIns="50800" bIns="50800" rtlCol="0" anchor="ctr"/>
            <a:lstStyle/>
            <a:p>
              <a:pPr algn="ctr">
                <a:lnSpc>
                  <a:spcPts val="2659"/>
                </a:lnSpc>
                <a:spcBef>
                  <a:spcPct val="0"/>
                </a:spcBef>
              </a:pPr>
              <a:endParaRPr/>
            </a:p>
          </p:txBody>
        </p:sp>
      </p:grpSp>
      <p:grpSp>
        <p:nvGrpSpPr>
          <p:cNvPr id="22" name="Group 4">
            <a:extLst>
              <a:ext uri="{FF2B5EF4-FFF2-40B4-BE49-F238E27FC236}">
                <a16:creationId xmlns:a16="http://schemas.microsoft.com/office/drawing/2014/main" id="{37E2A884-F136-C6CA-26DB-CEA7093A448F}"/>
              </a:ext>
            </a:extLst>
          </p:cNvPr>
          <p:cNvGrpSpPr/>
          <p:nvPr/>
        </p:nvGrpSpPr>
        <p:grpSpPr>
          <a:xfrm rot="10800000">
            <a:off x="16230600" y="146677"/>
            <a:ext cx="1828801" cy="2209116"/>
            <a:chOff x="0" y="0"/>
            <a:chExt cx="6350000" cy="6339840"/>
          </a:xfrm>
        </p:grpSpPr>
        <p:sp>
          <p:nvSpPr>
            <p:cNvPr id="23" name="Freeform 5">
              <a:extLst>
                <a:ext uri="{FF2B5EF4-FFF2-40B4-BE49-F238E27FC236}">
                  <a16:creationId xmlns:a16="http://schemas.microsoft.com/office/drawing/2014/main" id="{8342B1D3-3C6D-A925-44F6-80905CC252C5}"/>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PH"/>
            </a:p>
          </p:txBody>
        </p:sp>
      </p:grpSp>
      <p:sp>
        <p:nvSpPr>
          <p:cNvPr id="25" name="TextBox 24">
            <a:extLst>
              <a:ext uri="{FF2B5EF4-FFF2-40B4-BE49-F238E27FC236}">
                <a16:creationId xmlns:a16="http://schemas.microsoft.com/office/drawing/2014/main" id="{A12AB008-36CA-9C5E-9D37-4478E30340A0}"/>
              </a:ext>
            </a:extLst>
          </p:cNvPr>
          <p:cNvSpPr txBox="1"/>
          <p:nvPr/>
        </p:nvSpPr>
        <p:spPr>
          <a:xfrm>
            <a:off x="1231544" y="564522"/>
            <a:ext cx="15368329" cy="7171194"/>
          </a:xfrm>
          <a:prstGeom prst="rect">
            <a:avLst/>
          </a:prstGeom>
          <a:noFill/>
        </p:spPr>
        <p:txBody>
          <a:bodyPr wrap="square">
            <a:spAutoFit/>
          </a:bodyPr>
          <a:lstStyle/>
          <a:p>
            <a:pPr algn="just"/>
            <a:r>
              <a:rPr lang="en-US" sz="6000" b="1" dirty="0">
                <a:solidFill>
                  <a:srgbClr val="FF0000"/>
                </a:solidFill>
                <a:highlight>
                  <a:srgbClr val="FFFF00"/>
                </a:highlight>
              </a:rPr>
              <a:t>Global Digital Connectivity</a:t>
            </a:r>
            <a:endParaRPr lang="en-US" sz="6000" dirty="0">
              <a:solidFill>
                <a:srgbClr val="FF0000"/>
              </a:solidFill>
              <a:highlight>
                <a:srgbClr val="FFFF00"/>
              </a:highlight>
            </a:endParaRPr>
          </a:p>
          <a:p>
            <a:pPr algn="just">
              <a:buFont typeface="Arial" panose="020B0604020202020204" pitchFamily="34" charset="0"/>
              <a:buChar char="•"/>
            </a:pPr>
            <a:r>
              <a:rPr lang="en-US" sz="5000" dirty="0"/>
              <a:t>The widespread use of the internet and platforms like Zoom, WhatsApp, and social media exemplifies connectivity in globalization.</a:t>
            </a:r>
          </a:p>
          <a:p>
            <a:pPr algn="just">
              <a:buFont typeface="Arial" panose="020B0604020202020204" pitchFamily="34" charset="0"/>
              <a:buChar char="•"/>
            </a:pPr>
            <a:r>
              <a:rPr lang="en-US" sz="5000" b="1" dirty="0">
                <a:solidFill>
                  <a:srgbClr val="FF0000"/>
                </a:solidFill>
                <a:highlight>
                  <a:srgbClr val="FFFF00"/>
                </a:highlight>
              </a:rPr>
              <a:t>Example: </a:t>
            </a:r>
            <a:r>
              <a:rPr lang="en-US" sz="5000" dirty="0"/>
              <a:t>During the COVID-19 pandemic, universities worldwide adopted online platforms for remote learning. A professor in the U.K. could teach students in India, Brazil, and Nigeria simultaneously, enabling education to continue across borders despite physical restrictions.</a:t>
            </a:r>
          </a:p>
        </p:txBody>
      </p:sp>
      <p:grpSp>
        <p:nvGrpSpPr>
          <p:cNvPr id="26" name="Group 4">
            <a:extLst>
              <a:ext uri="{FF2B5EF4-FFF2-40B4-BE49-F238E27FC236}">
                <a16:creationId xmlns:a16="http://schemas.microsoft.com/office/drawing/2014/main" id="{98431371-30DF-364A-BDAD-FF5CD6A9CEC3}"/>
              </a:ext>
            </a:extLst>
          </p:cNvPr>
          <p:cNvGrpSpPr/>
          <p:nvPr/>
        </p:nvGrpSpPr>
        <p:grpSpPr>
          <a:xfrm rot="18696069">
            <a:off x="2161982" y="7107189"/>
            <a:ext cx="2560290" cy="2790955"/>
            <a:chOff x="0" y="0"/>
            <a:chExt cx="6350000" cy="6339840"/>
          </a:xfrm>
        </p:grpSpPr>
        <p:sp>
          <p:nvSpPr>
            <p:cNvPr id="27" name="Freeform 5">
              <a:extLst>
                <a:ext uri="{FF2B5EF4-FFF2-40B4-BE49-F238E27FC236}">
                  <a16:creationId xmlns:a16="http://schemas.microsoft.com/office/drawing/2014/main" id="{1652607C-2DD9-3834-AD2B-542493E50CBE}"/>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PH"/>
            </a:p>
          </p:txBody>
        </p:sp>
      </p:grpSp>
      <p:grpSp>
        <p:nvGrpSpPr>
          <p:cNvPr id="28" name="Group 6">
            <a:extLst>
              <a:ext uri="{FF2B5EF4-FFF2-40B4-BE49-F238E27FC236}">
                <a16:creationId xmlns:a16="http://schemas.microsoft.com/office/drawing/2014/main" id="{905E0C0A-D455-2ACC-05EC-1158918F5FDD}"/>
              </a:ext>
            </a:extLst>
          </p:cNvPr>
          <p:cNvGrpSpPr/>
          <p:nvPr/>
        </p:nvGrpSpPr>
        <p:grpSpPr>
          <a:xfrm rot="7887722">
            <a:off x="10769194" y="8761212"/>
            <a:ext cx="2944714" cy="3219616"/>
            <a:chOff x="0" y="0"/>
            <a:chExt cx="6350000" cy="6339840"/>
          </a:xfrm>
        </p:grpSpPr>
        <p:sp>
          <p:nvSpPr>
            <p:cNvPr id="29" name="Freeform 7">
              <a:extLst>
                <a:ext uri="{FF2B5EF4-FFF2-40B4-BE49-F238E27FC236}">
                  <a16:creationId xmlns:a16="http://schemas.microsoft.com/office/drawing/2014/main" id="{F1B631DD-A139-3F0F-1317-8FA14674FE83}"/>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01339"/>
            </a:solidFill>
          </p:spPr>
          <p:txBody>
            <a:bodyPr/>
            <a:lstStyle/>
            <a:p>
              <a:endParaRPr lang="en-PH"/>
            </a:p>
          </p:txBody>
        </p:sp>
      </p:grpSp>
      <p:grpSp>
        <p:nvGrpSpPr>
          <p:cNvPr id="30" name="Group 4">
            <a:extLst>
              <a:ext uri="{FF2B5EF4-FFF2-40B4-BE49-F238E27FC236}">
                <a16:creationId xmlns:a16="http://schemas.microsoft.com/office/drawing/2014/main" id="{2DCC57F6-F06D-5113-862F-370446B8EAE5}"/>
              </a:ext>
            </a:extLst>
          </p:cNvPr>
          <p:cNvGrpSpPr/>
          <p:nvPr/>
        </p:nvGrpSpPr>
        <p:grpSpPr>
          <a:xfrm rot="18696069">
            <a:off x="8149496" y="6987108"/>
            <a:ext cx="2523663" cy="2832209"/>
            <a:chOff x="0" y="0"/>
            <a:chExt cx="6350000" cy="6339840"/>
          </a:xfrm>
        </p:grpSpPr>
        <p:sp>
          <p:nvSpPr>
            <p:cNvPr id="31" name="Freeform 5">
              <a:extLst>
                <a:ext uri="{FF2B5EF4-FFF2-40B4-BE49-F238E27FC236}">
                  <a16:creationId xmlns:a16="http://schemas.microsoft.com/office/drawing/2014/main" id="{C1A1B561-FCE1-30CE-E19C-D1454873B9A3}"/>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PH"/>
            </a:p>
          </p:txBody>
        </p:sp>
      </p:grpSp>
    </p:spTree>
    <p:extLst>
      <p:ext uri="{BB962C8B-B14F-4D97-AF65-F5344CB8AC3E}">
        <p14:creationId xmlns:p14="http://schemas.microsoft.com/office/powerpoint/2010/main" val="230778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16E1E0-6F18-855B-913E-1DF703191C4A}"/>
            </a:ext>
          </a:extLst>
        </p:cNvPr>
        <p:cNvGrpSpPr/>
        <p:nvPr/>
      </p:nvGrpSpPr>
      <p:grpSpPr>
        <a:xfrm>
          <a:off x="0" y="0"/>
          <a:ext cx="0" cy="0"/>
          <a:chOff x="0" y="0"/>
          <a:chExt cx="0" cy="0"/>
        </a:xfrm>
      </p:grpSpPr>
      <p:grpSp>
        <p:nvGrpSpPr>
          <p:cNvPr id="4" name="Group 4">
            <a:extLst>
              <a:ext uri="{FF2B5EF4-FFF2-40B4-BE49-F238E27FC236}">
                <a16:creationId xmlns:a16="http://schemas.microsoft.com/office/drawing/2014/main" id="{E70C54AB-AA47-C7B5-73EE-5AA2E2F3A6DF}"/>
              </a:ext>
            </a:extLst>
          </p:cNvPr>
          <p:cNvGrpSpPr/>
          <p:nvPr/>
        </p:nvGrpSpPr>
        <p:grpSpPr>
          <a:xfrm rot="-8100000">
            <a:off x="-1111301" y="7633241"/>
            <a:ext cx="2094084" cy="2296193"/>
            <a:chOff x="0" y="0"/>
            <a:chExt cx="6350000" cy="6339840"/>
          </a:xfrm>
        </p:grpSpPr>
        <p:sp>
          <p:nvSpPr>
            <p:cNvPr id="5" name="Freeform 5">
              <a:extLst>
                <a:ext uri="{FF2B5EF4-FFF2-40B4-BE49-F238E27FC236}">
                  <a16:creationId xmlns:a16="http://schemas.microsoft.com/office/drawing/2014/main" id="{21E6F66F-9822-90B6-D7EE-810E8A76ED7C}"/>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PH"/>
            </a:p>
          </p:txBody>
        </p:sp>
      </p:grpSp>
      <p:grpSp>
        <p:nvGrpSpPr>
          <p:cNvPr id="6" name="Group 6">
            <a:extLst>
              <a:ext uri="{FF2B5EF4-FFF2-40B4-BE49-F238E27FC236}">
                <a16:creationId xmlns:a16="http://schemas.microsoft.com/office/drawing/2014/main" id="{6FD9B911-8671-337D-9389-B1986ABD4BE6}"/>
              </a:ext>
            </a:extLst>
          </p:cNvPr>
          <p:cNvGrpSpPr/>
          <p:nvPr/>
        </p:nvGrpSpPr>
        <p:grpSpPr>
          <a:xfrm rot="7653378">
            <a:off x="5644121" y="8647946"/>
            <a:ext cx="2497691" cy="3200541"/>
            <a:chOff x="0" y="0"/>
            <a:chExt cx="6350000" cy="6339840"/>
          </a:xfrm>
        </p:grpSpPr>
        <p:sp>
          <p:nvSpPr>
            <p:cNvPr id="7" name="Freeform 7">
              <a:extLst>
                <a:ext uri="{FF2B5EF4-FFF2-40B4-BE49-F238E27FC236}">
                  <a16:creationId xmlns:a16="http://schemas.microsoft.com/office/drawing/2014/main" id="{6F7F563A-69E7-012D-35E3-D15E319CD276}"/>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01339"/>
            </a:solidFill>
          </p:spPr>
          <p:txBody>
            <a:bodyPr/>
            <a:lstStyle/>
            <a:p>
              <a:endParaRPr lang="en-PH"/>
            </a:p>
          </p:txBody>
        </p:sp>
      </p:grpSp>
      <p:grpSp>
        <p:nvGrpSpPr>
          <p:cNvPr id="14" name="Group 14">
            <a:extLst>
              <a:ext uri="{FF2B5EF4-FFF2-40B4-BE49-F238E27FC236}">
                <a16:creationId xmlns:a16="http://schemas.microsoft.com/office/drawing/2014/main" id="{C8D7A41C-D0DF-D109-F027-74DE0D8A639F}"/>
              </a:ext>
            </a:extLst>
          </p:cNvPr>
          <p:cNvGrpSpPr/>
          <p:nvPr/>
        </p:nvGrpSpPr>
        <p:grpSpPr>
          <a:xfrm rot="16200000">
            <a:off x="15554114" y="7572586"/>
            <a:ext cx="2590115" cy="2761144"/>
            <a:chOff x="0" y="0"/>
            <a:chExt cx="6350000" cy="6339840"/>
          </a:xfrm>
        </p:grpSpPr>
        <p:sp>
          <p:nvSpPr>
            <p:cNvPr id="15" name="Freeform 15">
              <a:extLst>
                <a:ext uri="{FF2B5EF4-FFF2-40B4-BE49-F238E27FC236}">
                  <a16:creationId xmlns:a16="http://schemas.microsoft.com/office/drawing/2014/main" id="{E6396DA0-67B8-C254-9174-225584AA7B04}"/>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01339"/>
            </a:solidFill>
          </p:spPr>
          <p:txBody>
            <a:bodyPr/>
            <a:lstStyle/>
            <a:p>
              <a:endParaRPr lang="en-PH"/>
            </a:p>
          </p:txBody>
        </p:sp>
      </p:grpSp>
      <p:grpSp>
        <p:nvGrpSpPr>
          <p:cNvPr id="16" name="Group 16">
            <a:extLst>
              <a:ext uri="{FF2B5EF4-FFF2-40B4-BE49-F238E27FC236}">
                <a16:creationId xmlns:a16="http://schemas.microsoft.com/office/drawing/2014/main" id="{84C2F04E-4D7D-832F-F17C-8ECC274A0317}"/>
              </a:ext>
            </a:extLst>
          </p:cNvPr>
          <p:cNvGrpSpPr/>
          <p:nvPr/>
        </p:nvGrpSpPr>
        <p:grpSpPr>
          <a:xfrm rot="3036913">
            <a:off x="-316891" y="278682"/>
            <a:ext cx="1264922" cy="1149995"/>
            <a:chOff x="0" y="0"/>
            <a:chExt cx="812800" cy="812800"/>
          </a:xfrm>
        </p:grpSpPr>
        <p:sp>
          <p:nvSpPr>
            <p:cNvPr id="17" name="Freeform 17">
              <a:extLst>
                <a:ext uri="{FF2B5EF4-FFF2-40B4-BE49-F238E27FC236}">
                  <a16:creationId xmlns:a16="http://schemas.microsoft.com/office/drawing/2014/main" id="{D8C98218-F893-756B-CC6E-43580FA3BCEE}"/>
                </a:ext>
              </a:extLst>
            </p:cNvPr>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69AF0F"/>
            </a:solidFill>
          </p:spPr>
          <p:txBody>
            <a:bodyPr/>
            <a:lstStyle/>
            <a:p>
              <a:endParaRPr lang="en-PH"/>
            </a:p>
          </p:txBody>
        </p:sp>
        <p:sp>
          <p:nvSpPr>
            <p:cNvPr id="18" name="TextBox 18">
              <a:extLst>
                <a:ext uri="{FF2B5EF4-FFF2-40B4-BE49-F238E27FC236}">
                  <a16:creationId xmlns:a16="http://schemas.microsoft.com/office/drawing/2014/main" id="{1F342E7A-B5A8-F961-C08D-C843F1A598D1}"/>
                </a:ext>
              </a:extLst>
            </p:cNvPr>
            <p:cNvSpPr txBox="1"/>
            <p:nvPr/>
          </p:nvSpPr>
          <p:spPr>
            <a:xfrm>
              <a:off x="139700" y="101600"/>
              <a:ext cx="533400" cy="571500"/>
            </a:xfrm>
            <a:prstGeom prst="rect">
              <a:avLst/>
            </a:prstGeom>
          </p:spPr>
          <p:txBody>
            <a:bodyPr lIns="50800" tIns="50800" rIns="50800" bIns="50800" rtlCol="0" anchor="ctr"/>
            <a:lstStyle/>
            <a:p>
              <a:pPr algn="ctr">
                <a:lnSpc>
                  <a:spcPts val="2659"/>
                </a:lnSpc>
                <a:spcBef>
                  <a:spcPct val="0"/>
                </a:spcBef>
              </a:pPr>
              <a:endParaRPr/>
            </a:p>
          </p:txBody>
        </p:sp>
      </p:grpSp>
      <p:grpSp>
        <p:nvGrpSpPr>
          <p:cNvPr id="19" name="Group 19">
            <a:extLst>
              <a:ext uri="{FF2B5EF4-FFF2-40B4-BE49-F238E27FC236}">
                <a16:creationId xmlns:a16="http://schemas.microsoft.com/office/drawing/2014/main" id="{8D194232-22F5-86D4-FC80-603FA9037DEB}"/>
              </a:ext>
            </a:extLst>
          </p:cNvPr>
          <p:cNvGrpSpPr/>
          <p:nvPr/>
        </p:nvGrpSpPr>
        <p:grpSpPr>
          <a:xfrm rot="18883017">
            <a:off x="-185009" y="-605734"/>
            <a:ext cx="1196967" cy="1470714"/>
            <a:chOff x="0" y="0"/>
            <a:chExt cx="812800" cy="812800"/>
          </a:xfrm>
        </p:grpSpPr>
        <p:sp>
          <p:nvSpPr>
            <p:cNvPr id="20" name="Freeform 20">
              <a:extLst>
                <a:ext uri="{FF2B5EF4-FFF2-40B4-BE49-F238E27FC236}">
                  <a16:creationId xmlns:a16="http://schemas.microsoft.com/office/drawing/2014/main" id="{FC68AC21-C994-E7D5-5AF2-1A78B481A24B}"/>
                </a:ext>
              </a:extLst>
            </p:cNvPr>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1339"/>
            </a:solidFill>
          </p:spPr>
          <p:txBody>
            <a:bodyPr/>
            <a:lstStyle/>
            <a:p>
              <a:endParaRPr lang="en-PH"/>
            </a:p>
          </p:txBody>
        </p:sp>
        <p:sp>
          <p:nvSpPr>
            <p:cNvPr id="21" name="TextBox 21">
              <a:extLst>
                <a:ext uri="{FF2B5EF4-FFF2-40B4-BE49-F238E27FC236}">
                  <a16:creationId xmlns:a16="http://schemas.microsoft.com/office/drawing/2014/main" id="{AB8DDC02-6F86-63F4-3F57-336FD2C5E82D}"/>
                </a:ext>
              </a:extLst>
            </p:cNvPr>
            <p:cNvSpPr txBox="1"/>
            <p:nvPr/>
          </p:nvSpPr>
          <p:spPr>
            <a:xfrm>
              <a:off x="139700" y="101600"/>
              <a:ext cx="533400" cy="571500"/>
            </a:xfrm>
            <a:prstGeom prst="rect">
              <a:avLst/>
            </a:prstGeom>
          </p:spPr>
          <p:txBody>
            <a:bodyPr lIns="50800" tIns="50800" rIns="50800" bIns="50800" rtlCol="0" anchor="ctr"/>
            <a:lstStyle/>
            <a:p>
              <a:pPr algn="ctr">
                <a:lnSpc>
                  <a:spcPts val="2659"/>
                </a:lnSpc>
                <a:spcBef>
                  <a:spcPct val="0"/>
                </a:spcBef>
              </a:pPr>
              <a:endParaRPr/>
            </a:p>
          </p:txBody>
        </p:sp>
      </p:grpSp>
      <p:grpSp>
        <p:nvGrpSpPr>
          <p:cNvPr id="22" name="Group 4">
            <a:extLst>
              <a:ext uri="{FF2B5EF4-FFF2-40B4-BE49-F238E27FC236}">
                <a16:creationId xmlns:a16="http://schemas.microsoft.com/office/drawing/2014/main" id="{358AFF59-B9A0-3707-36D2-0DE08596D617}"/>
              </a:ext>
            </a:extLst>
          </p:cNvPr>
          <p:cNvGrpSpPr/>
          <p:nvPr/>
        </p:nvGrpSpPr>
        <p:grpSpPr>
          <a:xfrm rot="10800000">
            <a:off x="16230600" y="146677"/>
            <a:ext cx="1828801" cy="2209116"/>
            <a:chOff x="0" y="0"/>
            <a:chExt cx="6350000" cy="6339840"/>
          </a:xfrm>
        </p:grpSpPr>
        <p:sp>
          <p:nvSpPr>
            <p:cNvPr id="23" name="Freeform 5">
              <a:extLst>
                <a:ext uri="{FF2B5EF4-FFF2-40B4-BE49-F238E27FC236}">
                  <a16:creationId xmlns:a16="http://schemas.microsoft.com/office/drawing/2014/main" id="{BC36D411-C457-88DB-E697-691C0A049DD7}"/>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PH"/>
            </a:p>
          </p:txBody>
        </p:sp>
      </p:grpSp>
      <p:sp>
        <p:nvSpPr>
          <p:cNvPr id="25" name="TextBox 24">
            <a:extLst>
              <a:ext uri="{FF2B5EF4-FFF2-40B4-BE49-F238E27FC236}">
                <a16:creationId xmlns:a16="http://schemas.microsoft.com/office/drawing/2014/main" id="{9ED071F8-5A29-43A2-D034-B2C4DFFF335A}"/>
              </a:ext>
            </a:extLst>
          </p:cNvPr>
          <p:cNvSpPr txBox="1"/>
          <p:nvPr/>
        </p:nvSpPr>
        <p:spPr>
          <a:xfrm>
            <a:off x="1299393" y="35750"/>
            <a:ext cx="15913456" cy="8217634"/>
          </a:xfrm>
          <a:prstGeom prst="rect">
            <a:avLst/>
          </a:prstGeom>
          <a:noFill/>
        </p:spPr>
        <p:txBody>
          <a:bodyPr wrap="square">
            <a:spAutoFit/>
          </a:bodyPr>
          <a:lstStyle/>
          <a:p>
            <a:r>
              <a:rPr lang="en-US" sz="6600" b="1" dirty="0">
                <a:solidFill>
                  <a:srgbClr val="FF0000"/>
                </a:solidFill>
                <a:highlight>
                  <a:srgbClr val="FFFF00"/>
                </a:highlight>
              </a:rPr>
              <a:t>Transportation Networks</a:t>
            </a:r>
            <a:endParaRPr lang="en-US" sz="6600" dirty="0">
              <a:solidFill>
                <a:srgbClr val="FF0000"/>
              </a:solidFill>
              <a:highlight>
                <a:srgbClr val="FFFF00"/>
              </a:highlight>
            </a:endParaRPr>
          </a:p>
          <a:p>
            <a:pPr>
              <a:buFont typeface="Arial" panose="020B0604020202020204" pitchFamily="34" charset="0"/>
              <a:buChar char="•"/>
            </a:pPr>
            <a:r>
              <a:rPr lang="en-US" sz="6600" dirty="0"/>
              <a:t>Air travel and shipping routes have made global mobility more accessible.</a:t>
            </a:r>
          </a:p>
          <a:p>
            <a:pPr algn="just">
              <a:buFont typeface="Arial" panose="020B0604020202020204" pitchFamily="34" charset="0"/>
              <a:buChar char="•"/>
            </a:pPr>
            <a:r>
              <a:rPr lang="en-US" sz="6600" dirty="0">
                <a:solidFill>
                  <a:srgbClr val="FF0000"/>
                </a:solidFill>
                <a:highlight>
                  <a:srgbClr val="FFFF00"/>
                </a:highlight>
              </a:rPr>
              <a:t>Example: </a:t>
            </a:r>
            <a:r>
              <a:rPr lang="en-US" sz="6600" dirty="0"/>
              <a:t>A tourist can book a flight from Paris to Bali and arrange accommodations online, showcasing how transportation and digital networks connect distant places effortlessly.</a:t>
            </a:r>
          </a:p>
        </p:txBody>
      </p:sp>
      <p:grpSp>
        <p:nvGrpSpPr>
          <p:cNvPr id="26" name="Group 4">
            <a:extLst>
              <a:ext uri="{FF2B5EF4-FFF2-40B4-BE49-F238E27FC236}">
                <a16:creationId xmlns:a16="http://schemas.microsoft.com/office/drawing/2014/main" id="{FDE4B1E8-CFE5-7DDC-E171-FFFC6515E520}"/>
              </a:ext>
            </a:extLst>
          </p:cNvPr>
          <p:cNvGrpSpPr/>
          <p:nvPr/>
        </p:nvGrpSpPr>
        <p:grpSpPr>
          <a:xfrm rot="18696069">
            <a:off x="2161982" y="7107189"/>
            <a:ext cx="2560290" cy="2790955"/>
            <a:chOff x="0" y="0"/>
            <a:chExt cx="6350000" cy="6339840"/>
          </a:xfrm>
        </p:grpSpPr>
        <p:sp>
          <p:nvSpPr>
            <p:cNvPr id="27" name="Freeform 5">
              <a:extLst>
                <a:ext uri="{FF2B5EF4-FFF2-40B4-BE49-F238E27FC236}">
                  <a16:creationId xmlns:a16="http://schemas.microsoft.com/office/drawing/2014/main" id="{4789DFDD-2E0E-640D-3AE8-635EDD3CB2E8}"/>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PH"/>
            </a:p>
          </p:txBody>
        </p:sp>
      </p:grpSp>
      <p:grpSp>
        <p:nvGrpSpPr>
          <p:cNvPr id="28" name="Group 6">
            <a:extLst>
              <a:ext uri="{FF2B5EF4-FFF2-40B4-BE49-F238E27FC236}">
                <a16:creationId xmlns:a16="http://schemas.microsoft.com/office/drawing/2014/main" id="{319078F6-1CAC-5CCA-5784-22E0757B3AE8}"/>
              </a:ext>
            </a:extLst>
          </p:cNvPr>
          <p:cNvGrpSpPr/>
          <p:nvPr/>
        </p:nvGrpSpPr>
        <p:grpSpPr>
          <a:xfrm rot="7887722">
            <a:off x="10769194" y="8761212"/>
            <a:ext cx="2944714" cy="3219616"/>
            <a:chOff x="0" y="0"/>
            <a:chExt cx="6350000" cy="6339840"/>
          </a:xfrm>
        </p:grpSpPr>
        <p:sp>
          <p:nvSpPr>
            <p:cNvPr id="29" name="Freeform 7">
              <a:extLst>
                <a:ext uri="{FF2B5EF4-FFF2-40B4-BE49-F238E27FC236}">
                  <a16:creationId xmlns:a16="http://schemas.microsoft.com/office/drawing/2014/main" id="{9CC4559F-6F0B-2328-84DC-D6082A69599C}"/>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01339"/>
            </a:solidFill>
          </p:spPr>
          <p:txBody>
            <a:bodyPr/>
            <a:lstStyle/>
            <a:p>
              <a:endParaRPr lang="en-PH"/>
            </a:p>
          </p:txBody>
        </p:sp>
      </p:grpSp>
      <p:grpSp>
        <p:nvGrpSpPr>
          <p:cNvPr id="30" name="Group 4">
            <a:extLst>
              <a:ext uri="{FF2B5EF4-FFF2-40B4-BE49-F238E27FC236}">
                <a16:creationId xmlns:a16="http://schemas.microsoft.com/office/drawing/2014/main" id="{EC7516F5-16D9-6B3F-0011-243A3A0DB2AF}"/>
              </a:ext>
            </a:extLst>
          </p:cNvPr>
          <p:cNvGrpSpPr/>
          <p:nvPr/>
        </p:nvGrpSpPr>
        <p:grpSpPr>
          <a:xfrm rot="18696069">
            <a:off x="8149496" y="6987108"/>
            <a:ext cx="2523663" cy="2832209"/>
            <a:chOff x="0" y="0"/>
            <a:chExt cx="6350000" cy="6339840"/>
          </a:xfrm>
        </p:grpSpPr>
        <p:sp>
          <p:nvSpPr>
            <p:cNvPr id="31" name="Freeform 5">
              <a:extLst>
                <a:ext uri="{FF2B5EF4-FFF2-40B4-BE49-F238E27FC236}">
                  <a16:creationId xmlns:a16="http://schemas.microsoft.com/office/drawing/2014/main" id="{3107DDFB-7ADC-0459-EA33-024A702D8EE4}"/>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PH"/>
            </a:p>
          </p:txBody>
        </p:sp>
      </p:grpSp>
    </p:spTree>
    <p:extLst>
      <p:ext uri="{BB962C8B-B14F-4D97-AF65-F5344CB8AC3E}">
        <p14:creationId xmlns:p14="http://schemas.microsoft.com/office/powerpoint/2010/main" val="10164981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8F8FD5-5C14-D67B-F1CE-7A9FD265AA82}"/>
            </a:ext>
          </a:extLst>
        </p:cNvPr>
        <p:cNvGrpSpPr/>
        <p:nvPr/>
      </p:nvGrpSpPr>
      <p:grpSpPr>
        <a:xfrm>
          <a:off x="0" y="0"/>
          <a:ext cx="0" cy="0"/>
          <a:chOff x="0" y="0"/>
          <a:chExt cx="0" cy="0"/>
        </a:xfrm>
      </p:grpSpPr>
      <p:grpSp>
        <p:nvGrpSpPr>
          <p:cNvPr id="4" name="Group 4">
            <a:extLst>
              <a:ext uri="{FF2B5EF4-FFF2-40B4-BE49-F238E27FC236}">
                <a16:creationId xmlns:a16="http://schemas.microsoft.com/office/drawing/2014/main" id="{4709C7A0-7244-CE86-22F9-51A4015C7B1B}"/>
              </a:ext>
            </a:extLst>
          </p:cNvPr>
          <p:cNvGrpSpPr/>
          <p:nvPr/>
        </p:nvGrpSpPr>
        <p:grpSpPr>
          <a:xfrm rot="-8100000">
            <a:off x="-1111301" y="7633241"/>
            <a:ext cx="2094084" cy="2296193"/>
            <a:chOff x="0" y="0"/>
            <a:chExt cx="6350000" cy="6339840"/>
          </a:xfrm>
        </p:grpSpPr>
        <p:sp>
          <p:nvSpPr>
            <p:cNvPr id="5" name="Freeform 5">
              <a:extLst>
                <a:ext uri="{FF2B5EF4-FFF2-40B4-BE49-F238E27FC236}">
                  <a16:creationId xmlns:a16="http://schemas.microsoft.com/office/drawing/2014/main" id="{9563F39B-80AB-603B-42BD-3D809ED0FA7E}"/>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PH"/>
            </a:p>
          </p:txBody>
        </p:sp>
      </p:grpSp>
      <p:grpSp>
        <p:nvGrpSpPr>
          <p:cNvPr id="6" name="Group 6">
            <a:extLst>
              <a:ext uri="{FF2B5EF4-FFF2-40B4-BE49-F238E27FC236}">
                <a16:creationId xmlns:a16="http://schemas.microsoft.com/office/drawing/2014/main" id="{26CB9779-12EF-752D-5EB1-3666141DF88B}"/>
              </a:ext>
            </a:extLst>
          </p:cNvPr>
          <p:cNvGrpSpPr/>
          <p:nvPr/>
        </p:nvGrpSpPr>
        <p:grpSpPr>
          <a:xfrm rot="7653378">
            <a:off x="5644121" y="8647946"/>
            <a:ext cx="2497691" cy="3200541"/>
            <a:chOff x="0" y="0"/>
            <a:chExt cx="6350000" cy="6339840"/>
          </a:xfrm>
        </p:grpSpPr>
        <p:sp>
          <p:nvSpPr>
            <p:cNvPr id="7" name="Freeform 7">
              <a:extLst>
                <a:ext uri="{FF2B5EF4-FFF2-40B4-BE49-F238E27FC236}">
                  <a16:creationId xmlns:a16="http://schemas.microsoft.com/office/drawing/2014/main" id="{24E8F4BA-D651-B774-349C-6A6DA1999337}"/>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01339"/>
            </a:solidFill>
          </p:spPr>
          <p:txBody>
            <a:bodyPr/>
            <a:lstStyle/>
            <a:p>
              <a:endParaRPr lang="en-PH"/>
            </a:p>
          </p:txBody>
        </p:sp>
      </p:grpSp>
      <p:grpSp>
        <p:nvGrpSpPr>
          <p:cNvPr id="14" name="Group 14">
            <a:extLst>
              <a:ext uri="{FF2B5EF4-FFF2-40B4-BE49-F238E27FC236}">
                <a16:creationId xmlns:a16="http://schemas.microsoft.com/office/drawing/2014/main" id="{4A734A9F-BE90-EDF9-FB21-08DE63F51715}"/>
              </a:ext>
            </a:extLst>
          </p:cNvPr>
          <p:cNvGrpSpPr/>
          <p:nvPr/>
        </p:nvGrpSpPr>
        <p:grpSpPr>
          <a:xfrm rot="16200000">
            <a:off x="15554114" y="7572586"/>
            <a:ext cx="2590115" cy="2761144"/>
            <a:chOff x="0" y="0"/>
            <a:chExt cx="6350000" cy="6339840"/>
          </a:xfrm>
        </p:grpSpPr>
        <p:sp>
          <p:nvSpPr>
            <p:cNvPr id="15" name="Freeform 15">
              <a:extLst>
                <a:ext uri="{FF2B5EF4-FFF2-40B4-BE49-F238E27FC236}">
                  <a16:creationId xmlns:a16="http://schemas.microsoft.com/office/drawing/2014/main" id="{59CDB96F-8CE5-B362-BFDA-E2818901A890}"/>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01339"/>
            </a:solidFill>
          </p:spPr>
          <p:txBody>
            <a:bodyPr/>
            <a:lstStyle/>
            <a:p>
              <a:endParaRPr lang="en-PH"/>
            </a:p>
          </p:txBody>
        </p:sp>
      </p:grpSp>
      <p:grpSp>
        <p:nvGrpSpPr>
          <p:cNvPr id="16" name="Group 16">
            <a:extLst>
              <a:ext uri="{FF2B5EF4-FFF2-40B4-BE49-F238E27FC236}">
                <a16:creationId xmlns:a16="http://schemas.microsoft.com/office/drawing/2014/main" id="{6E82465B-A4DF-51A4-89E2-5CF5FDE3CD37}"/>
              </a:ext>
            </a:extLst>
          </p:cNvPr>
          <p:cNvGrpSpPr/>
          <p:nvPr/>
        </p:nvGrpSpPr>
        <p:grpSpPr>
          <a:xfrm rot="3036913">
            <a:off x="-316891" y="278682"/>
            <a:ext cx="1264922" cy="1149995"/>
            <a:chOff x="0" y="0"/>
            <a:chExt cx="812800" cy="812800"/>
          </a:xfrm>
        </p:grpSpPr>
        <p:sp>
          <p:nvSpPr>
            <p:cNvPr id="17" name="Freeform 17">
              <a:extLst>
                <a:ext uri="{FF2B5EF4-FFF2-40B4-BE49-F238E27FC236}">
                  <a16:creationId xmlns:a16="http://schemas.microsoft.com/office/drawing/2014/main" id="{5D39D367-36B8-F521-3FD6-44DAA396FD2A}"/>
                </a:ext>
              </a:extLst>
            </p:cNvPr>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69AF0F"/>
            </a:solidFill>
          </p:spPr>
          <p:txBody>
            <a:bodyPr/>
            <a:lstStyle/>
            <a:p>
              <a:endParaRPr lang="en-PH"/>
            </a:p>
          </p:txBody>
        </p:sp>
        <p:sp>
          <p:nvSpPr>
            <p:cNvPr id="18" name="TextBox 18">
              <a:extLst>
                <a:ext uri="{FF2B5EF4-FFF2-40B4-BE49-F238E27FC236}">
                  <a16:creationId xmlns:a16="http://schemas.microsoft.com/office/drawing/2014/main" id="{C65D7890-175A-3597-2145-3C1F1BC4FCB2}"/>
                </a:ext>
              </a:extLst>
            </p:cNvPr>
            <p:cNvSpPr txBox="1"/>
            <p:nvPr/>
          </p:nvSpPr>
          <p:spPr>
            <a:xfrm>
              <a:off x="139700" y="101600"/>
              <a:ext cx="533400" cy="571500"/>
            </a:xfrm>
            <a:prstGeom prst="rect">
              <a:avLst/>
            </a:prstGeom>
          </p:spPr>
          <p:txBody>
            <a:bodyPr lIns="50800" tIns="50800" rIns="50800" bIns="50800" rtlCol="0" anchor="ctr"/>
            <a:lstStyle/>
            <a:p>
              <a:pPr algn="ctr">
                <a:lnSpc>
                  <a:spcPts val="2659"/>
                </a:lnSpc>
                <a:spcBef>
                  <a:spcPct val="0"/>
                </a:spcBef>
              </a:pPr>
              <a:endParaRPr/>
            </a:p>
          </p:txBody>
        </p:sp>
      </p:grpSp>
      <p:grpSp>
        <p:nvGrpSpPr>
          <p:cNvPr id="19" name="Group 19">
            <a:extLst>
              <a:ext uri="{FF2B5EF4-FFF2-40B4-BE49-F238E27FC236}">
                <a16:creationId xmlns:a16="http://schemas.microsoft.com/office/drawing/2014/main" id="{4695D3DC-367F-B4EB-8413-E8C8DFDB686A}"/>
              </a:ext>
            </a:extLst>
          </p:cNvPr>
          <p:cNvGrpSpPr/>
          <p:nvPr/>
        </p:nvGrpSpPr>
        <p:grpSpPr>
          <a:xfrm rot="18883017">
            <a:off x="-185009" y="-605734"/>
            <a:ext cx="1196967" cy="1470714"/>
            <a:chOff x="0" y="0"/>
            <a:chExt cx="812800" cy="812800"/>
          </a:xfrm>
        </p:grpSpPr>
        <p:sp>
          <p:nvSpPr>
            <p:cNvPr id="20" name="Freeform 20">
              <a:extLst>
                <a:ext uri="{FF2B5EF4-FFF2-40B4-BE49-F238E27FC236}">
                  <a16:creationId xmlns:a16="http://schemas.microsoft.com/office/drawing/2014/main" id="{1A7B8564-CEE2-B31D-9063-CE8E717372A8}"/>
                </a:ext>
              </a:extLst>
            </p:cNvPr>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1339"/>
            </a:solidFill>
          </p:spPr>
          <p:txBody>
            <a:bodyPr/>
            <a:lstStyle/>
            <a:p>
              <a:endParaRPr lang="en-PH"/>
            </a:p>
          </p:txBody>
        </p:sp>
        <p:sp>
          <p:nvSpPr>
            <p:cNvPr id="21" name="TextBox 21">
              <a:extLst>
                <a:ext uri="{FF2B5EF4-FFF2-40B4-BE49-F238E27FC236}">
                  <a16:creationId xmlns:a16="http://schemas.microsoft.com/office/drawing/2014/main" id="{6AB15F91-33DD-F030-DB73-40338CCB72F1}"/>
                </a:ext>
              </a:extLst>
            </p:cNvPr>
            <p:cNvSpPr txBox="1"/>
            <p:nvPr/>
          </p:nvSpPr>
          <p:spPr>
            <a:xfrm>
              <a:off x="139700" y="101600"/>
              <a:ext cx="533400" cy="571500"/>
            </a:xfrm>
            <a:prstGeom prst="rect">
              <a:avLst/>
            </a:prstGeom>
          </p:spPr>
          <p:txBody>
            <a:bodyPr lIns="50800" tIns="50800" rIns="50800" bIns="50800" rtlCol="0" anchor="ctr"/>
            <a:lstStyle/>
            <a:p>
              <a:pPr algn="ctr">
                <a:lnSpc>
                  <a:spcPts val="2659"/>
                </a:lnSpc>
                <a:spcBef>
                  <a:spcPct val="0"/>
                </a:spcBef>
              </a:pPr>
              <a:endParaRPr/>
            </a:p>
          </p:txBody>
        </p:sp>
      </p:grpSp>
      <p:grpSp>
        <p:nvGrpSpPr>
          <p:cNvPr id="22" name="Group 4">
            <a:extLst>
              <a:ext uri="{FF2B5EF4-FFF2-40B4-BE49-F238E27FC236}">
                <a16:creationId xmlns:a16="http://schemas.microsoft.com/office/drawing/2014/main" id="{727FD7C5-FBEE-A897-1F83-C4E1D7F9B6EC}"/>
              </a:ext>
            </a:extLst>
          </p:cNvPr>
          <p:cNvGrpSpPr/>
          <p:nvPr/>
        </p:nvGrpSpPr>
        <p:grpSpPr>
          <a:xfrm rot="10800000">
            <a:off x="16368693" y="128103"/>
            <a:ext cx="1828801" cy="2209116"/>
            <a:chOff x="-479489" y="53305"/>
            <a:chExt cx="6350000" cy="6339840"/>
          </a:xfrm>
        </p:grpSpPr>
        <p:sp>
          <p:nvSpPr>
            <p:cNvPr id="23" name="Freeform 5">
              <a:extLst>
                <a:ext uri="{FF2B5EF4-FFF2-40B4-BE49-F238E27FC236}">
                  <a16:creationId xmlns:a16="http://schemas.microsoft.com/office/drawing/2014/main" id="{99815A15-D361-CF88-29F2-F28A762B2DFD}"/>
                </a:ext>
              </a:extLst>
            </p:cNvPr>
            <p:cNvSpPr/>
            <p:nvPr/>
          </p:nvSpPr>
          <p:spPr>
            <a:xfrm>
              <a:off x="-479489" y="53305"/>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PH" dirty="0"/>
            </a:p>
          </p:txBody>
        </p:sp>
      </p:grpSp>
      <p:sp>
        <p:nvSpPr>
          <p:cNvPr id="25" name="TextBox 24">
            <a:extLst>
              <a:ext uri="{FF2B5EF4-FFF2-40B4-BE49-F238E27FC236}">
                <a16:creationId xmlns:a16="http://schemas.microsoft.com/office/drawing/2014/main" id="{12896E49-322F-93CB-561F-68D9FEA7B1FC}"/>
              </a:ext>
            </a:extLst>
          </p:cNvPr>
          <p:cNvSpPr txBox="1"/>
          <p:nvPr/>
        </p:nvSpPr>
        <p:spPr>
          <a:xfrm>
            <a:off x="1299393" y="35750"/>
            <a:ext cx="14931207" cy="8402300"/>
          </a:xfrm>
          <a:prstGeom prst="rect">
            <a:avLst/>
          </a:prstGeom>
          <a:noFill/>
        </p:spPr>
        <p:txBody>
          <a:bodyPr wrap="square">
            <a:spAutoFit/>
          </a:bodyPr>
          <a:lstStyle/>
          <a:p>
            <a:pPr algn="just"/>
            <a:r>
              <a:rPr lang="en-US" sz="6000" dirty="0"/>
              <a:t>Globalization is not just about interconnectedness but also about </a:t>
            </a:r>
            <a:r>
              <a:rPr lang="en-US" sz="6000" b="1" dirty="0"/>
              <a:t>who holds the </a:t>
            </a:r>
            <a:r>
              <a:rPr lang="en-US" sz="6000" b="1" dirty="0">
                <a:solidFill>
                  <a:srgbClr val="FF0000"/>
                </a:solidFill>
                <a:highlight>
                  <a:srgbClr val="FFFF00"/>
                </a:highlight>
              </a:rPr>
              <a:t>POWER</a:t>
            </a:r>
            <a:r>
              <a:rPr lang="en-US" sz="6000" dirty="0"/>
              <a:t> to shape and direct global flows of goods, ideas, capital, and policies. Power in </a:t>
            </a:r>
            <a:r>
              <a:rPr lang="en-US" sz="5800" dirty="0"/>
              <a:t>globalization</a:t>
            </a:r>
            <a:r>
              <a:rPr lang="en-US" sz="6000" dirty="0"/>
              <a:t> can manifest through economic dominance, cultural influence, political decisions, or technological control. This metaphor underscores the hierarchies and imbalances created by globalization processes.</a:t>
            </a:r>
          </a:p>
        </p:txBody>
      </p:sp>
      <p:grpSp>
        <p:nvGrpSpPr>
          <p:cNvPr id="26" name="Group 4">
            <a:extLst>
              <a:ext uri="{FF2B5EF4-FFF2-40B4-BE49-F238E27FC236}">
                <a16:creationId xmlns:a16="http://schemas.microsoft.com/office/drawing/2014/main" id="{6FDC4DCB-3EB1-AAB5-B882-990A19F5737E}"/>
              </a:ext>
            </a:extLst>
          </p:cNvPr>
          <p:cNvGrpSpPr/>
          <p:nvPr/>
        </p:nvGrpSpPr>
        <p:grpSpPr>
          <a:xfrm rot="18696069">
            <a:off x="2161982" y="7107189"/>
            <a:ext cx="2560290" cy="2790955"/>
            <a:chOff x="0" y="0"/>
            <a:chExt cx="6350000" cy="6339840"/>
          </a:xfrm>
        </p:grpSpPr>
        <p:sp>
          <p:nvSpPr>
            <p:cNvPr id="27" name="Freeform 5">
              <a:extLst>
                <a:ext uri="{FF2B5EF4-FFF2-40B4-BE49-F238E27FC236}">
                  <a16:creationId xmlns:a16="http://schemas.microsoft.com/office/drawing/2014/main" id="{193D68F1-ACA7-DA8B-16F5-732D1F380446}"/>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PH"/>
            </a:p>
          </p:txBody>
        </p:sp>
      </p:grpSp>
      <p:grpSp>
        <p:nvGrpSpPr>
          <p:cNvPr id="28" name="Group 6">
            <a:extLst>
              <a:ext uri="{FF2B5EF4-FFF2-40B4-BE49-F238E27FC236}">
                <a16:creationId xmlns:a16="http://schemas.microsoft.com/office/drawing/2014/main" id="{A36B129E-DE19-5D42-D632-8D5D931DA72C}"/>
              </a:ext>
            </a:extLst>
          </p:cNvPr>
          <p:cNvGrpSpPr/>
          <p:nvPr/>
        </p:nvGrpSpPr>
        <p:grpSpPr>
          <a:xfrm rot="7887722">
            <a:off x="10769194" y="8761212"/>
            <a:ext cx="2944714" cy="3219616"/>
            <a:chOff x="0" y="0"/>
            <a:chExt cx="6350000" cy="6339840"/>
          </a:xfrm>
        </p:grpSpPr>
        <p:sp>
          <p:nvSpPr>
            <p:cNvPr id="29" name="Freeform 7">
              <a:extLst>
                <a:ext uri="{FF2B5EF4-FFF2-40B4-BE49-F238E27FC236}">
                  <a16:creationId xmlns:a16="http://schemas.microsoft.com/office/drawing/2014/main" id="{A75524E7-FC3C-E125-A60E-648EAA1D0A53}"/>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01339"/>
            </a:solidFill>
          </p:spPr>
          <p:txBody>
            <a:bodyPr/>
            <a:lstStyle/>
            <a:p>
              <a:endParaRPr lang="en-PH"/>
            </a:p>
          </p:txBody>
        </p:sp>
      </p:grpSp>
      <p:grpSp>
        <p:nvGrpSpPr>
          <p:cNvPr id="30" name="Group 4">
            <a:extLst>
              <a:ext uri="{FF2B5EF4-FFF2-40B4-BE49-F238E27FC236}">
                <a16:creationId xmlns:a16="http://schemas.microsoft.com/office/drawing/2014/main" id="{B132EECC-0704-D908-BA8F-39B9596D0C3F}"/>
              </a:ext>
            </a:extLst>
          </p:cNvPr>
          <p:cNvGrpSpPr/>
          <p:nvPr/>
        </p:nvGrpSpPr>
        <p:grpSpPr>
          <a:xfrm rot="18696069">
            <a:off x="8149496" y="6987108"/>
            <a:ext cx="2523663" cy="2832209"/>
            <a:chOff x="0" y="0"/>
            <a:chExt cx="6350000" cy="6339840"/>
          </a:xfrm>
        </p:grpSpPr>
        <p:sp>
          <p:nvSpPr>
            <p:cNvPr id="31" name="Freeform 5">
              <a:extLst>
                <a:ext uri="{FF2B5EF4-FFF2-40B4-BE49-F238E27FC236}">
                  <a16:creationId xmlns:a16="http://schemas.microsoft.com/office/drawing/2014/main" id="{29114E9C-9E13-523B-2EDF-AFB37AB8F700}"/>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PH"/>
            </a:p>
          </p:txBody>
        </p:sp>
      </p:grpSp>
    </p:spTree>
    <p:extLst>
      <p:ext uri="{BB962C8B-B14F-4D97-AF65-F5344CB8AC3E}">
        <p14:creationId xmlns:p14="http://schemas.microsoft.com/office/powerpoint/2010/main" val="38419219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72B030-8994-308A-B877-8CCBB5A8B4F7}"/>
            </a:ext>
          </a:extLst>
        </p:cNvPr>
        <p:cNvGrpSpPr/>
        <p:nvPr/>
      </p:nvGrpSpPr>
      <p:grpSpPr>
        <a:xfrm>
          <a:off x="0" y="0"/>
          <a:ext cx="0" cy="0"/>
          <a:chOff x="0" y="0"/>
          <a:chExt cx="0" cy="0"/>
        </a:xfrm>
      </p:grpSpPr>
      <p:grpSp>
        <p:nvGrpSpPr>
          <p:cNvPr id="4" name="Group 4">
            <a:extLst>
              <a:ext uri="{FF2B5EF4-FFF2-40B4-BE49-F238E27FC236}">
                <a16:creationId xmlns:a16="http://schemas.microsoft.com/office/drawing/2014/main" id="{848081C1-6DB1-DEBC-03F4-9819686B4A41}"/>
              </a:ext>
            </a:extLst>
          </p:cNvPr>
          <p:cNvGrpSpPr/>
          <p:nvPr/>
        </p:nvGrpSpPr>
        <p:grpSpPr>
          <a:xfrm rot="-8100000">
            <a:off x="-1111301" y="7633241"/>
            <a:ext cx="2094084" cy="2296193"/>
            <a:chOff x="0" y="0"/>
            <a:chExt cx="6350000" cy="6339840"/>
          </a:xfrm>
        </p:grpSpPr>
        <p:sp>
          <p:nvSpPr>
            <p:cNvPr id="5" name="Freeform 5">
              <a:extLst>
                <a:ext uri="{FF2B5EF4-FFF2-40B4-BE49-F238E27FC236}">
                  <a16:creationId xmlns:a16="http://schemas.microsoft.com/office/drawing/2014/main" id="{F6C8F692-47FB-05F4-AFD2-1FDC76FDF647}"/>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PH"/>
            </a:p>
          </p:txBody>
        </p:sp>
      </p:grpSp>
      <p:grpSp>
        <p:nvGrpSpPr>
          <p:cNvPr id="6" name="Group 6">
            <a:extLst>
              <a:ext uri="{FF2B5EF4-FFF2-40B4-BE49-F238E27FC236}">
                <a16:creationId xmlns:a16="http://schemas.microsoft.com/office/drawing/2014/main" id="{5DEB448D-BB22-EC73-37A5-8BE572A623EA}"/>
              </a:ext>
            </a:extLst>
          </p:cNvPr>
          <p:cNvGrpSpPr/>
          <p:nvPr/>
        </p:nvGrpSpPr>
        <p:grpSpPr>
          <a:xfrm rot="7653378">
            <a:off x="5644121" y="8647946"/>
            <a:ext cx="2497691" cy="3200541"/>
            <a:chOff x="0" y="0"/>
            <a:chExt cx="6350000" cy="6339840"/>
          </a:xfrm>
        </p:grpSpPr>
        <p:sp>
          <p:nvSpPr>
            <p:cNvPr id="7" name="Freeform 7">
              <a:extLst>
                <a:ext uri="{FF2B5EF4-FFF2-40B4-BE49-F238E27FC236}">
                  <a16:creationId xmlns:a16="http://schemas.microsoft.com/office/drawing/2014/main" id="{58F225CE-66EF-73C0-F947-F8FBD95F5E69}"/>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01339"/>
            </a:solidFill>
          </p:spPr>
          <p:txBody>
            <a:bodyPr/>
            <a:lstStyle/>
            <a:p>
              <a:endParaRPr lang="en-PH"/>
            </a:p>
          </p:txBody>
        </p:sp>
      </p:grpSp>
      <p:grpSp>
        <p:nvGrpSpPr>
          <p:cNvPr id="14" name="Group 14">
            <a:extLst>
              <a:ext uri="{FF2B5EF4-FFF2-40B4-BE49-F238E27FC236}">
                <a16:creationId xmlns:a16="http://schemas.microsoft.com/office/drawing/2014/main" id="{127EDB97-F852-EDA6-3C5C-43590CD2F3A4}"/>
              </a:ext>
            </a:extLst>
          </p:cNvPr>
          <p:cNvGrpSpPr/>
          <p:nvPr/>
        </p:nvGrpSpPr>
        <p:grpSpPr>
          <a:xfrm rot="16200000">
            <a:off x="15554114" y="7572586"/>
            <a:ext cx="2590115" cy="2761144"/>
            <a:chOff x="0" y="0"/>
            <a:chExt cx="6350000" cy="6339840"/>
          </a:xfrm>
        </p:grpSpPr>
        <p:sp>
          <p:nvSpPr>
            <p:cNvPr id="15" name="Freeform 15">
              <a:extLst>
                <a:ext uri="{FF2B5EF4-FFF2-40B4-BE49-F238E27FC236}">
                  <a16:creationId xmlns:a16="http://schemas.microsoft.com/office/drawing/2014/main" id="{46378B90-CE74-E2D6-3A8D-55E991E8DEEB}"/>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01339"/>
            </a:solidFill>
          </p:spPr>
          <p:txBody>
            <a:bodyPr/>
            <a:lstStyle/>
            <a:p>
              <a:endParaRPr lang="en-PH"/>
            </a:p>
          </p:txBody>
        </p:sp>
      </p:grpSp>
      <p:grpSp>
        <p:nvGrpSpPr>
          <p:cNvPr id="16" name="Group 16">
            <a:extLst>
              <a:ext uri="{FF2B5EF4-FFF2-40B4-BE49-F238E27FC236}">
                <a16:creationId xmlns:a16="http://schemas.microsoft.com/office/drawing/2014/main" id="{27B52CDD-9C78-FFF4-F1A0-9FCE6ADFE75F}"/>
              </a:ext>
            </a:extLst>
          </p:cNvPr>
          <p:cNvGrpSpPr/>
          <p:nvPr/>
        </p:nvGrpSpPr>
        <p:grpSpPr>
          <a:xfrm rot="3036913">
            <a:off x="-316891" y="278682"/>
            <a:ext cx="1264922" cy="1149995"/>
            <a:chOff x="0" y="0"/>
            <a:chExt cx="812800" cy="812800"/>
          </a:xfrm>
        </p:grpSpPr>
        <p:sp>
          <p:nvSpPr>
            <p:cNvPr id="17" name="Freeform 17">
              <a:extLst>
                <a:ext uri="{FF2B5EF4-FFF2-40B4-BE49-F238E27FC236}">
                  <a16:creationId xmlns:a16="http://schemas.microsoft.com/office/drawing/2014/main" id="{40718173-B2BE-889A-EC4B-37078AFC7BE8}"/>
                </a:ext>
              </a:extLst>
            </p:cNvPr>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69AF0F"/>
            </a:solidFill>
          </p:spPr>
          <p:txBody>
            <a:bodyPr/>
            <a:lstStyle/>
            <a:p>
              <a:endParaRPr lang="en-PH"/>
            </a:p>
          </p:txBody>
        </p:sp>
        <p:sp>
          <p:nvSpPr>
            <p:cNvPr id="18" name="TextBox 18">
              <a:extLst>
                <a:ext uri="{FF2B5EF4-FFF2-40B4-BE49-F238E27FC236}">
                  <a16:creationId xmlns:a16="http://schemas.microsoft.com/office/drawing/2014/main" id="{8B0DD291-F3DB-BD4E-84C7-FC65079AED95}"/>
                </a:ext>
              </a:extLst>
            </p:cNvPr>
            <p:cNvSpPr txBox="1"/>
            <p:nvPr/>
          </p:nvSpPr>
          <p:spPr>
            <a:xfrm>
              <a:off x="139700" y="101600"/>
              <a:ext cx="533400" cy="571500"/>
            </a:xfrm>
            <a:prstGeom prst="rect">
              <a:avLst/>
            </a:prstGeom>
          </p:spPr>
          <p:txBody>
            <a:bodyPr lIns="50800" tIns="50800" rIns="50800" bIns="50800" rtlCol="0" anchor="ctr"/>
            <a:lstStyle/>
            <a:p>
              <a:pPr algn="ctr">
                <a:lnSpc>
                  <a:spcPts val="2659"/>
                </a:lnSpc>
                <a:spcBef>
                  <a:spcPct val="0"/>
                </a:spcBef>
              </a:pPr>
              <a:endParaRPr/>
            </a:p>
          </p:txBody>
        </p:sp>
      </p:grpSp>
      <p:grpSp>
        <p:nvGrpSpPr>
          <p:cNvPr id="19" name="Group 19">
            <a:extLst>
              <a:ext uri="{FF2B5EF4-FFF2-40B4-BE49-F238E27FC236}">
                <a16:creationId xmlns:a16="http://schemas.microsoft.com/office/drawing/2014/main" id="{7D77C2A8-4706-E013-3D26-F983501696AB}"/>
              </a:ext>
            </a:extLst>
          </p:cNvPr>
          <p:cNvGrpSpPr/>
          <p:nvPr/>
        </p:nvGrpSpPr>
        <p:grpSpPr>
          <a:xfrm rot="18883017">
            <a:off x="-185009" y="-605734"/>
            <a:ext cx="1196967" cy="1470714"/>
            <a:chOff x="0" y="0"/>
            <a:chExt cx="812800" cy="812800"/>
          </a:xfrm>
        </p:grpSpPr>
        <p:sp>
          <p:nvSpPr>
            <p:cNvPr id="20" name="Freeform 20">
              <a:extLst>
                <a:ext uri="{FF2B5EF4-FFF2-40B4-BE49-F238E27FC236}">
                  <a16:creationId xmlns:a16="http://schemas.microsoft.com/office/drawing/2014/main" id="{B422C694-8785-6D6D-5322-BB42BB795B53}"/>
                </a:ext>
              </a:extLst>
            </p:cNvPr>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1339"/>
            </a:solidFill>
          </p:spPr>
          <p:txBody>
            <a:bodyPr/>
            <a:lstStyle/>
            <a:p>
              <a:endParaRPr lang="en-PH"/>
            </a:p>
          </p:txBody>
        </p:sp>
        <p:sp>
          <p:nvSpPr>
            <p:cNvPr id="21" name="TextBox 21">
              <a:extLst>
                <a:ext uri="{FF2B5EF4-FFF2-40B4-BE49-F238E27FC236}">
                  <a16:creationId xmlns:a16="http://schemas.microsoft.com/office/drawing/2014/main" id="{A5C01883-1BAE-59A9-6FD7-D3C0934DCA8D}"/>
                </a:ext>
              </a:extLst>
            </p:cNvPr>
            <p:cNvSpPr txBox="1"/>
            <p:nvPr/>
          </p:nvSpPr>
          <p:spPr>
            <a:xfrm>
              <a:off x="139700" y="101600"/>
              <a:ext cx="533400" cy="571500"/>
            </a:xfrm>
            <a:prstGeom prst="rect">
              <a:avLst/>
            </a:prstGeom>
          </p:spPr>
          <p:txBody>
            <a:bodyPr lIns="50800" tIns="50800" rIns="50800" bIns="50800" rtlCol="0" anchor="ctr"/>
            <a:lstStyle/>
            <a:p>
              <a:pPr algn="ctr">
                <a:lnSpc>
                  <a:spcPts val="2659"/>
                </a:lnSpc>
                <a:spcBef>
                  <a:spcPct val="0"/>
                </a:spcBef>
              </a:pPr>
              <a:endParaRPr/>
            </a:p>
          </p:txBody>
        </p:sp>
      </p:grpSp>
      <p:grpSp>
        <p:nvGrpSpPr>
          <p:cNvPr id="22" name="Group 4">
            <a:extLst>
              <a:ext uri="{FF2B5EF4-FFF2-40B4-BE49-F238E27FC236}">
                <a16:creationId xmlns:a16="http://schemas.microsoft.com/office/drawing/2014/main" id="{2FD8A0F9-2875-619C-85DE-81FCCEAB71D6}"/>
              </a:ext>
            </a:extLst>
          </p:cNvPr>
          <p:cNvGrpSpPr/>
          <p:nvPr/>
        </p:nvGrpSpPr>
        <p:grpSpPr>
          <a:xfrm rot="10800000">
            <a:off x="16368693" y="128103"/>
            <a:ext cx="1828801" cy="2209116"/>
            <a:chOff x="-479489" y="53305"/>
            <a:chExt cx="6350000" cy="6339840"/>
          </a:xfrm>
        </p:grpSpPr>
        <p:sp>
          <p:nvSpPr>
            <p:cNvPr id="23" name="Freeform 5">
              <a:extLst>
                <a:ext uri="{FF2B5EF4-FFF2-40B4-BE49-F238E27FC236}">
                  <a16:creationId xmlns:a16="http://schemas.microsoft.com/office/drawing/2014/main" id="{E5C0324B-CDD8-8A45-12FC-705EDC5773ED}"/>
                </a:ext>
              </a:extLst>
            </p:cNvPr>
            <p:cNvSpPr/>
            <p:nvPr/>
          </p:nvSpPr>
          <p:spPr>
            <a:xfrm>
              <a:off x="-479489" y="53305"/>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PH" dirty="0"/>
            </a:p>
          </p:txBody>
        </p:sp>
      </p:grpSp>
      <p:sp>
        <p:nvSpPr>
          <p:cNvPr id="25" name="TextBox 24">
            <a:extLst>
              <a:ext uri="{FF2B5EF4-FFF2-40B4-BE49-F238E27FC236}">
                <a16:creationId xmlns:a16="http://schemas.microsoft.com/office/drawing/2014/main" id="{005A0918-2B3F-0774-12A2-4F98D23C6FB4}"/>
              </a:ext>
            </a:extLst>
          </p:cNvPr>
          <p:cNvSpPr txBox="1"/>
          <p:nvPr/>
        </p:nvSpPr>
        <p:spPr>
          <a:xfrm>
            <a:off x="1727230" y="-2"/>
            <a:ext cx="14931207" cy="8710077"/>
          </a:xfrm>
          <a:prstGeom prst="rect">
            <a:avLst/>
          </a:prstGeom>
          <a:noFill/>
        </p:spPr>
        <p:txBody>
          <a:bodyPr wrap="square">
            <a:spAutoFit/>
          </a:bodyPr>
          <a:lstStyle/>
          <a:p>
            <a:pPr algn="just"/>
            <a:r>
              <a:rPr lang="en-US" sz="5400" b="1" dirty="0">
                <a:solidFill>
                  <a:srgbClr val="FF0000"/>
                </a:solidFill>
                <a:highlight>
                  <a:srgbClr val="FFFF00"/>
                </a:highlight>
              </a:rPr>
              <a:t>Economic Power</a:t>
            </a:r>
            <a:endParaRPr lang="en-US" sz="5400" dirty="0">
              <a:solidFill>
                <a:srgbClr val="FF0000"/>
              </a:solidFill>
              <a:highlight>
                <a:srgbClr val="FFFF00"/>
              </a:highlight>
            </a:endParaRPr>
          </a:p>
          <a:p>
            <a:pPr algn="just">
              <a:buFont typeface="Arial" panose="020B0604020202020204" pitchFamily="34" charset="0"/>
              <a:buChar char="•"/>
            </a:pPr>
            <a:r>
              <a:rPr lang="en-US" sz="5400" dirty="0"/>
              <a:t>Large multinational corporations (MNCs) wield immense influence in shaping global markets and local economies.</a:t>
            </a:r>
          </a:p>
          <a:p>
            <a:pPr algn="just">
              <a:buFont typeface="Arial" panose="020B0604020202020204" pitchFamily="34" charset="0"/>
              <a:buChar char="•"/>
            </a:pPr>
            <a:r>
              <a:rPr lang="en-US" sz="5400" b="1" dirty="0">
                <a:solidFill>
                  <a:srgbClr val="FF0000"/>
                </a:solidFill>
                <a:highlight>
                  <a:srgbClr val="FFFF00"/>
                </a:highlight>
              </a:rPr>
              <a:t>Example</a:t>
            </a:r>
            <a:r>
              <a:rPr lang="en-US" sz="5400" dirty="0">
                <a:solidFill>
                  <a:srgbClr val="FF0000"/>
                </a:solidFill>
                <a:highlight>
                  <a:srgbClr val="FFFF00"/>
                </a:highlight>
              </a:rPr>
              <a:t>: </a:t>
            </a:r>
            <a:r>
              <a:rPr lang="en-US" sz="5400" dirty="0"/>
              <a:t>Amazon's dominance in global e-commerce enables it to set market trends, dictate terms to suppliers, and significantly influence consumer behavior worldwide. Its scale can outcompete local retailers, shifting economic power away from smaller players.</a:t>
            </a:r>
          </a:p>
        </p:txBody>
      </p:sp>
      <p:grpSp>
        <p:nvGrpSpPr>
          <p:cNvPr id="26" name="Group 4">
            <a:extLst>
              <a:ext uri="{FF2B5EF4-FFF2-40B4-BE49-F238E27FC236}">
                <a16:creationId xmlns:a16="http://schemas.microsoft.com/office/drawing/2014/main" id="{BDB0BB4C-12B6-D479-AEE3-12B26A8706E5}"/>
              </a:ext>
            </a:extLst>
          </p:cNvPr>
          <p:cNvGrpSpPr/>
          <p:nvPr/>
        </p:nvGrpSpPr>
        <p:grpSpPr>
          <a:xfrm rot="18696069">
            <a:off x="2161982" y="7107189"/>
            <a:ext cx="2560290" cy="2790955"/>
            <a:chOff x="0" y="0"/>
            <a:chExt cx="6350000" cy="6339840"/>
          </a:xfrm>
        </p:grpSpPr>
        <p:sp>
          <p:nvSpPr>
            <p:cNvPr id="27" name="Freeform 5">
              <a:extLst>
                <a:ext uri="{FF2B5EF4-FFF2-40B4-BE49-F238E27FC236}">
                  <a16:creationId xmlns:a16="http://schemas.microsoft.com/office/drawing/2014/main" id="{E91EC241-AB67-1FFB-A68A-43FE5E10834A}"/>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PH"/>
            </a:p>
          </p:txBody>
        </p:sp>
      </p:grpSp>
      <p:grpSp>
        <p:nvGrpSpPr>
          <p:cNvPr id="28" name="Group 6">
            <a:extLst>
              <a:ext uri="{FF2B5EF4-FFF2-40B4-BE49-F238E27FC236}">
                <a16:creationId xmlns:a16="http://schemas.microsoft.com/office/drawing/2014/main" id="{2C756BDE-19A7-F458-55F7-DC262EA5BF3F}"/>
              </a:ext>
            </a:extLst>
          </p:cNvPr>
          <p:cNvGrpSpPr/>
          <p:nvPr/>
        </p:nvGrpSpPr>
        <p:grpSpPr>
          <a:xfrm rot="7887722">
            <a:off x="10769194" y="8761212"/>
            <a:ext cx="2944714" cy="3219616"/>
            <a:chOff x="0" y="0"/>
            <a:chExt cx="6350000" cy="6339840"/>
          </a:xfrm>
        </p:grpSpPr>
        <p:sp>
          <p:nvSpPr>
            <p:cNvPr id="29" name="Freeform 7">
              <a:extLst>
                <a:ext uri="{FF2B5EF4-FFF2-40B4-BE49-F238E27FC236}">
                  <a16:creationId xmlns:a16="http://schemas.microsoft.com/office/drawing/2014/main" id="{B9C4D421-E64F-7228-CC57-563CD0B9CF8F}"/>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01339"/>
            </a:solidFill>
          </p:spPr>
          <p:txBody>
            <a:bodyPr/>
            <a:lstStyle/>
            <a:p>
              <a:endParaRPr lang="en-PH"/>
            </a:p>
          </p:txBody>
        </p:sp>
      </p:grpSp>
      <p:grpSp>
        <p:nvGrpSpPr>
          <p:cNvPr id="30" name="Group 4">
            <a:extLst>
              <a:ext uri="{FF2B5EF4-FFF2-40B4-BE49-F238E27FC236}">
                <a16:creationId xmlns:a16="http://schemas.microsoft.com/office/drawing/2014/main" id="{81F3DD8A-6ADB-C518-1EEE-0904E94217F1}"/>
              </a:ext>
            </a:extLst>
          </p:cNvPr>
          <p:cNvGrpSpPr/>
          <p:nvPr/>
        </p:nvGrpSpPr>
        <p:grpSpPr>
          <a:xfrm rot="18696069">
            <a:off x="8149496" y="6987108"/>
            <a:ext cx="2523663" cy="2832209"/>
            <a:chOff x="0" y="0"/>
            <a:chExt cx="6350000" cy="6339840"/>
          </a:xfrm>
        </p:grpSpPr>
        <p:sp>
          <p:nvSpPr>
            <p:cNvPr id="31" name="Freeform 5">
              <a:extLst>
                <a:ext uri="{FF2B5EF4-FFF2-40B4-BE49-F238E27FC236}">
                  <a16:creationId xmlns:a16="http://schemas.microsoft.com/office/drawing/2014/main" id="{25371736-BEE4-6526-EDAE-C94C990ACE5F}"/>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PH"/>
            </a:p>
          </p:txBody>
        </p:sp>
      </p:grpSp>
    </p:spTree>
    <p:extLst>
      <p:ext uri="{BB962C8B-B14F-4D97-AF65-F5344CB8AC3E}">
        <p14:creationId xmlns:p14="http://schemas.microsoft.com/office/powerpoint/2010/main" val="24849215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E70478-70F5-A933-943A-550F44CD4901}"/>
            </a:ext>
          </a:extLst>
        </p:cNvPr>
        <p:cNvGrpSpPr/>
        <p:nvPr/>
      </p:nvGrpSpPr>
      <p:grpSpPr>
        <a:xfrm>
          <a:off x="0" y="0"/>
          <a:ext cx="0" cy="0"/>
          <a:chOff x="0" y="0"/>
          <a:chExt cx="0" cy="0"/>
        </a:xfrm>
      </p:grpSpPr>
      <p:grpSp>
        <p:nvGrpSpPr>
          <p:cNvPr id="4" name="Group 4">
            <a:extLst>
              <a:ext uri="{FF2B5EF4-FFF2-40B4-BE49-F238E27FC236}">
                <a16:creationId xmlns:a16="http://schemas.microsoft.com/office/drawing/2014/main" id="{B0C475CF-38CE-E7DE-9741-52B2CCA32D7F}"/>
              </a:ext>
            </a:extLst>
          </p:cNvPr>
          <p:cNvGrpSpPr/>
          <p:nvPr/>
        </p:nvGrpSpPr>
        <p:grpSpPr>
          <a:xfrm rot="-8100000">
            <a:off x="-1111301" y="7633241"/>
            <a:ext cx="2094084" cy="2296193"/>
            <a:chOff x="0" y="0"/>
            <a:chExt cx="6350000" cy="6339840"/>
          </a:xfrm>
        </p:grpSpPr>
        <p:sp>
          <p:nvSpPr>
            <p:cNvPr id="5" name="Freeform 5">
              <a:extLst>
                <a:ext uri="{FF2B5EF4-FFF2-40B4-BE49-F238E27FC236}">
                  <a16:creationId xmlns:a16="http://schemas.microsoft.com/office/drawing/2014/main" id="{EA3B0BFE-61EC-DCAA-F1C1-D4A2EEBC85A1}"/>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PH"/>
            </a:p>
          </p:txBody>
        </p:sp>
      </p:grpSp>
      <p:grpSp>
        <p:nvGrpSpPr>
          <p:cNvPr id="6" name="Group 6">
            <a:extLst>
              <a:ext uri="{FF2B5EF4-FFF2-40B4-BE49-F238E27FC236}">
                <a16:creationId xmlns:a16="http://schemas.microsoft.com/office/drawing/2014/main" id="{3A3C6566-5F15-FC06-49EE-FC7F69BB8798}"/>
              </a:ext>
            </a:extLst>
          </p:cNvPr>
          <p:cNvGrpSpPr/>
          <p:nvPr/>
        </p:nvGrpSpPr>
        <p:grpSpPr>
          <a:xfrm rot="7653378">
            <a:off x="5644121" y="8647946"/>
            <a:ext cx="2497691" cy="3200541"/>
            <a:chOff x="0" y="0"/>
            <a:chExt cx="6350000" cy="6339840"/>
          </a:xfrm>
        </p:grpSpPr>
        <p:sp>
          <p:nvSpPr>
            <p:cNvPr id="7" name="Freeform 7">
              <a:extLst>
                <a:ext uri="{FF2B5EF4-FFF2-40B4-BE49-F238E27FC236}">
                  <a16:creationId xmlns:a16="http://schemas.microsoft.com/office/drawing/2014/main" id="{F608D741-934F-76A8-60D7-7C2CB2453605}"/>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01339"/>
            </a:solidFill>
          </p:spPr>
          <p:txBody>
            <a:bodyPr/>
            <a:lstStyle/>
            <a:p>
              <a:endParaRPr lang="en-PH"/>
            </a:p>
          </p:txBody>
        </p:sp>
      </p:grpSp>
      <p:grpSp>
        <p:nvGrpSpPr>
          <p:cNvPr id="14" name="Group 14">
            <a:extLst>
              <a:ext uri="{FF2B5EF4-FFF2-40B4-BE49-F238E27FC236}">
                <a16:creationId xmlns:a16="http://schemas.microsoft.com/office/drawing/2014/main" id="{B44208CC-2E50-3D9B-447C-18B0A2ED1D7E}"/>
              </a:ext>
            </a:extLst>
          </p:cNvPr>
          <p:cNvGrpSpPr/>
          <p:nvPr/>
        </p:nvGrpSpPr>
        <p:grpSpPr>
          <a:xfrm rot="16200000">
            <a:off x="15554114" y="7572586"/>
            <a:ext cx="2590115" cy="2761144"/>
            <a:chOff x="0" y="0"/>
            <a:chExt cx="6350000" cy="6339840"/>
          </a:xfrm>
        </p:grpSpPr>
        <p:sp>
          <p:nvSpPr>
            <p:cNvPr id="15" name="Freeform 15">
              <a:extLst>
                <a:ext uri="{FF2B5EF4-FFF2-40B4-BE49-F238E27FC236}">
                  <a16:creationId xmlns:a16="http://schemas.microsoft.com/office/drawing/2014/main" id="{F224A082-6140-D206-9501-B45306E90BF5}"/>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01339"/>
            </a:solidFill>
          </p:spPr>
          <p:txBody>
            <a:bodyPr/>
            <a:lstStyle/>
            <a:p>
              <a:endParaRPr lang="en-PH"/>
            </a:p>
          </p:txBody>
        </p:sp>
      </p:grpSp>
      <p:grpSp>
        <p:nvGrpSpPr>
          <p:cNvPr id="16" name="Group 16">
            <a:extLst>
              <a:ext uri="{FF2B5EF4-FFF2-40B4-BE49-F238E27FC236}">
                <a16:creationId xmlns:a16="http://schemas.microsoft.com/office/drawing/2014/main" id="{A12732AC-E493-CD13-0046-28F8EC4505BA}"/>
              </a:ext>
            </a:extLst>
          </p:cNvPr>
          <p:cNvGrpSpPr/>
          <p:nvPr/>
        </p:nvGrpSpPr>
        <p:grpSpPr>
          <a:xfrm rot="3036913">
            <a:off x="-316891" y="278682"/>
            <a:ext cx="1264922" cy="1149995"/>
            <a:chOff x="0" y="0"/>
            <a:chExt cx="812800" cy="812800"/>
          </a:xfrm>
        </p:grpSpPr>
        <p:sp>
          <p:nvSpPr>
            <p:cNvPr id="17" name="Freeform 17">
              <a:extLst>
                <a:ext uri="{FF2B5EF4-FFF2-40B4-BE49-F238E27FC236}">
                  <a16:creationId xmlns:a16="http://schemas.microsoft.com/office/drawing/2014/main" id="{3700DCD5-77A6-FBEF-6232-116A8E998DE1}"/>
                </a:ext>
              </a:extLst>
            </p:cNvPr>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69AF0F"/>
            </a:solidFill>
          </p:spPr>
          <p:txBody>
            <a:bodyPr/>
            <a:lstStyle/>
            <a:p>
              <a:endParaRPr lang="en-PH"/>
            </a:p>
          </p:txBody>
        </p:sp>
        <p:sp>
          <p:nvSpPr>
            <p:cNvPr id="18" name="TextBox 18">
              <a:extLst>
                <a:ext uri="{FF2B5EF4-FFF2-40B4-BE49-F238E27FC236}">
                  <a16:creationId xmlns:a16="http://schemas.microsoft.com/office/drawing/2014/main" id="{F205D0E0-385A-A6AB-69FF-259D99A707F3}"/>
                </a:ext>
              </a:extLst>
            </p:cNvPr>
            <p:cNvSpPr txBox="1"/>
            <p:nvPr/>
          </p:nvSpPr>
          <p:spPr>
            <a:xfrm>
              <a:off x="139700" y="101600"/>
              <a:ext cx="533400" cy="571500"/>
            </a:xfrm>
            <a:prstGeom prst="rect">
              <a:avLst/>
            </a:prstGeom>
          </p:spPr>
          <p:txBody>
            <a:bodyPr lIns="50800" tIns="50800" rIns="50800" bIns="50800" rtlCol="0" anchor="ctr"/>
            <a:lstStyle/>
            <a:p>
              <a:pPr algn="ctr">
                <a:lnSpc>
                  <a:spcPts val="2659"/>
                </a:lnSpc>
                <a:spcBef>
                  <a:spcPct val="0"/>
                </a:spcBef>
              </a:pPr>
              <a:endParaRPr/>
            </a:p>
          </p:txBody>
        </p:sp>
      </p:grpSp>
      <p:grpSp>
        <p:nvGrpSpPr>
          <p:cNvPr id="19" name="Group 19">
            <a:extLst>
              <a:ext uri="{FF2B5EF4-FFF2-40B4-BE49-F238E27FC236}">
                <a16:creationId xmlns:a16="http://schemas.microsoft.com/office/drawing/2014/main" id="{9567997F-0B41-FF64-1275-6DD17EE42428}"/>
              </a:ext>
            </a:extLst>
          </p:cNvPr>
          <p:cNvGrpSpPr/>
          <p:nvPr/>
        </p:nvGrpSpPr>
        <p:grpSpPr>
          <a:xfrm rot="18883017">
            <a:off x="-185009" y="-605734"/>
            <a:ext cx="1196967" cy="1470714"/>
            <a:chOff x="0" y="0"/>
            <a:chExt cx="812800" cy="812800"/>
          </a:xfrm>
        </p:grpSpPr>
        <p:sp>
          <p:nvSpPr>
            <p:cNvPr id="20" name="Freeform 20">
              <a:extLst>
                <a:ext uri="{FF2B5EF4-FFF2-40B4-BE49-F238E27FC236}">
                  <a16:creationId xmlns:a16="http://schemas.microsoft.com/office/drawing/2014/main" id="{8EE27827-FA75-4211-E232-DAB9AE438B66}"/>
                </a:ext>
              </a:extLst>
            </p:cNvPr>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1339"/>
            </a:solidFill>
          </p:spPr>
          <p:txBody>
            <a:bodyPr/>
            <a:lstStyle/>
            <a:p>
              <a:endParaRPr lang="en-PH"/>
            </a:p>
          </p:txBody>
        </p:sp>
        <p:sp>
          <p:nvSpPr>
            <p:cNvPr id="21" name="TextBox 21">
              <a:extLst>
                <a:ext uri="{FF2B5EF4-FFF2-40B4-BE49-F238E27FC236}">
                  <a16:creationId xmlns:a16="http://schemas.microsoft.com/office/drawing/2014/main" id="{B7A97CF8-6D8B-BD60-72F2-850E4527B76F}"/>
                </a:ext>
              </a:extLst>
            </p:cNvPr>
            <p:cNvSpPr txBox="1"/>
            <p:nvPr/>
          </p:nvSpPr>
          <p:spPr>
            <a:xfrm>
              <a:off x="139700" y="101600"/>
              <a:ext cx="533400" cy="571500"/>
            </a:xfrm>
            <a:prstGeom prst="rect">
              <a:avLst/>
            </a:prstGeom>
          </p:spPr>
          <p:txBody>
            <a:bodyPr lIns="50800" tIns="50800" rIns="50800" bIns="50800" rtlCol="0" anchor="ctr"/>
            <a:lstStyle/>
            <a:p>
              <a:pPr algn="ctr">
                <a:lnSpc>
                  <a:spcPts val="2659"/>
                </a:lnSpc>
                <a:spcBef>
                  <a:spcPct val="0"/>
                </a:spcBef>
              </a:pPr>
              <a:endParaRPr/>
            </a:p>
          </p:txBody>
        </p:sp>
      </p:grpSp>
      <p:grpSp>
        <p:nvGrpSpPr>
          <p:cNvPr id="22" name="Group 4">
            <a:extLst>
              <a:ext uri="{FF2B5EF4-FFF2-40B4-BE49-F238E27FC236}">
                <a16:creationId xmlns:a16="http://schemas.microsoft.com/office/drawing/2014/main" id="{79A29654-9287-69A0-C2B4-5DE99BBFAC30}"/>
              </a:ext>
            </a:extLst>
          </p:cNvPr>
          <p:cNvGrpSpPr/>
          <p:nvPr/>
        </p:nvGrpSpPr>
        <p:grpSpPr>
          <a:xfrm rot="10800000">
            <a:off x="16368693" y="128103"/>
            <a:ext cx="1828801" cy="2209116"/>
            <a:chOff x="-479489" y="53305"/>
            <a:chExt cx="6350000" cy="6339840"/>
          </a:xfrm>
        </p:grpSpPr>
        <p:sp>
          <p:nvSpPr>
            <p:cNvPr id="23" name="Freeform 5">
              <a:extLst>
                <a:ext uri="{FF2B5EF4-FFF2-40B4-BE49-F238E27FC236}">
                  <a16:creationId xmlns:a16="http://schemas.microsoft.com/office/drawing/2014/main" id="{F9195FF0-C39B-41E3-8426-71CD6911E47D}"/>
                </a:ext>
              </a:extLst>
            </p:cNvPr>
            <p:cNvSpPr/>
            <p:nvPr/>
          </p:nvSpPr>
          <p:spPr>
            <a:xfrm>
              <a:off x="-479489" y="53305"/>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PH" dirty="0"/>
            </a:p>
          </p:txBody>
        </p:sp>
      </p:grpSp>
      <p:sp>
        <p:nvSpPr>
          <p:cNvPr id="25" name="TextBox 24">
            <a:extLst>
              <a:ext uri="{FF2B5EF4-FFF2-40B4-BE49-F238E27FC236}">
                <a16:creationId xmlns:a16="http://schemas.microsoft.com/office/drawing/2014/main" id="{5090158C-95AD-FDBB-7492-E68DE968E125}"/>
              </a:ext>
            </a:extLst>
          </p:cNvPr>
          <p:cNvSpPr txBox="1"/>
          <p:nvPr/>
        </p:nvSpPr>
        <p:spPr>
          <a:xfrm>
            <a:off x="1436686" y="38784"/>
            <a:ext cx="15200130" cy="8402300"/>
          </a:xfrm>
          <a:prstGeom prst="rect">
            <a:avLst/>
          </a:prstGeom>
          <a:noFill/>
        </p:spPr>
        <p:txBody>
          <a:bodyPr wrap="square">
            <a:spAutoFit/>
          </a:bodyPr>
          <a:lstStyle/>
          <a:p>
            <a:pPr algn="just"/>
            <a:r>
              <a:rPr lang="en-US" sz="5800" b="1" dirty="0">
                <a:solidFill>
                  <a:srgbClr val="FF0000"/>
                </a:solidFill>
                <a:highlight>
                  <a:srgbClr val="FFFF00"/>
                </a:highlight>
              </a:rPr>
              <a:t>Technological Power</a:t>
            </a:r>
            <a:endParaRPr lang="en-US" sz="5800" dirty="0">
              <a:solidFill>
                <a:srgbClr val="FF0000"/>
              </a:solidFill>
              <a:highlight>
                <a:srgbClr val="FFFF00"/>
              </a:highlight>
            </a:endParaRPr>
          </a:p>
          <a:p>
            <a:pPr algn="just">
              <a:buFont typeface="Arial" panose="020B0604020202020204" pitchFamily="34" charset="0"/>
              <a:buChar char="•"/>
            </a:pPr>
            <a:r>
              <a:rPr lang="en-US" sz="5800" dirty="0"/>
              <a:t>Countries or companies that control critical technologies hold disproportionate power in globalization.</a:t>
            </a:r>
          </a:p>
          <a:p>
            <a:pPr algn="just">
              <a:buFont typeface="Arial" panose="020B0604020202020204" pitchFamily="34" charset="0"/>
              <a:buChar char="•"/>
            </a:pPr>
            <a:r>
              <a:rPr lang="en-US" sz="5800" b="1" dirty="0">
                <a:solidFill>
                  <a:srgbClr val="FF0000"/>
                </a:solidFill>
                <a:highlight>
                  <a:srgbClr val="FFFF00"/>
                </a:highlight>
              </a:rPr>
              <a:t>Example</a:t>
            </a:r>
            <a:r>
              <a:rPr lang="en-US" sz="5800" dirty="0">
                <a:solidFill>
                  <a:srgbClr val="FF0000"/>
                </a:solidFill>
                <a:highlight>
                  <a:srgbClr val="FFFF00"/>
                </a:highlight>
              </a:rPr>
              <a:t>: </a:t>
            </a:r>
            <a:r>
              <a:rPr lang="en-US" sz="5800" dirty="0"/>
              <a:t>The dominance of U.S.-based tech giants like Google, Microsoft, and Apple in global technology markets gives these companies significant control over data, digital infrastructure, and the flow of information worldwide.</a:t>
            </a:r>
          </a:p>
        </p:txBody>
      </p:sp>
      <p:grpSp>
        <p:nvGrpSpPr>
          <p:cNvPr id="26" name="Group 4">
            <a:extLst>
              <a:ext uri="{FF2B5EF4-FFF2-40B4-BE49-F238E27FC236}">
                <a16:creationId xmlns:a16="http://schemas.microsoft.com/office/drawing/2014/main" id="{CD7685CF-87D5-CC8A-3090-C32B8C1A6EA7}"/>
              </a:ext>
            </a:extLst>
          </p:cNvPr>
          <p:cNvGrpSpPr/>
          <p:nvPr/>
        </p:nvGrpSpPr>
        <p:grpSpPr>
          <a:xfrm rot="18696069">
            <a:off x="2161982" y="7107189"/>
            <a:ext cx="2560290" cy="2790955"/>
            <a:chOff x="0" y="0"/>
            <a:chExt cx="6350000" cy="6339840"/>
          </a:xfrm>
        </p:grpSpPr>
        <p:sp>
          <p:nvSpPr>
            <p:cNvPr id="27" name="Freeform 5">
              <a:extLst>
                <a:ext uri="{FF2B5EF4-FFF2-40B4-BE49-F238E27FC236}">
                  <a16:creationId xmlns:a16="http://schemas.microsoft.com/office/drawing/2014/main" id="{0982669D-5BE8-FBD7-A2C5-2BC52559F22F}"/>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PH"/>
            </a:p>
          </p:txBody>
        </p:sp>
      </p:grpSp>
      <p:grpSp>
        <p:nvGrpSpPr>
          <p:cNvPr id="28" name="Group 6">
            <a:extLst>
              <a:ext uri="{FF2B5EF4-FFF2-40B4-BE49-F238E27FC236}">
                <a16:creationId xmlns:a16="http://schemas.microsoft.com/office/drawing/2014/main" id="{C63E11AB-19DF-41D8-ECA1-0F57FFD9C6D8}"/>
              </a:ext>
            </a:extLst>
          </p:cNvPr>
          <p:cNvGrpSpPr/>
          <p:nvPr/>
        </p:nvGrpSpPr>
        <p:grpSpPr>
          <a:xfrm rot="7887722">
            <a:off x="10769194" y="8761212"/>
            <a:ext cx="2944714" cy="3219616"/>
            <a:chOff x="0" y="0"/>
            <a:chExt cx="6350000" cy="6339840"/>
          </a:xfrm>
        </p:grpSpPr>
        <p:sp>
          <p:nvSpPr>
            <p:cNvPr id="29" name="Freeform 7">
              <a:extLst>
                <a:ext uri="{FF2B5EF4-FFF2-40B4-BE49-F238E27FC236}">
                  <a16:creationId xmlns:a16="http://schemas.microsoft.com/office/drawing/2014/main" id="{BD3640FB-8D6A-749C-EA17-49CB10BDEDCD}"/>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01339"/>
            </a:solidFill>
          </p:spPr>
          <p:txBody>
            <a:bodyPr/>
            <a:lstStyle/>
            <a:p>
              <a:endParaRPr lang="en-PH"/>
            </a:p>
          </p:txBody>
        </p:sp>
      </p:grpSp>
      <p:grpSp>
        <p:nvGrpSpPr>
          <p:cNvPr id="30" name="Group 4">
            <a:extLst>
              <a:ext uri="{FF2B5EF4-FFF2-40B4-BE49-F238E27FC236}">
                <a16:creationId xmlns:a16="http://schemas.microsoft.com/office/drawing/2014/main" id="{A4748B7A-9A56-B558-658D-421527E20555}"/>
              </a:ext>
            </a:extLst>
          </p:cNvPr>
          <p:cNvGrpSpPr/>
          <p:nvPr/>
        </p:nvGrpSpPr>
        <p:grpSpPr>
          <a:xfrm rot="18696069">
            <a:off x="8149496" y="6987108"/>
            <a:ext cx="2523663" cy="2832209"/>
            <a:chOff x="0" y="0"/>
            <a:chExt cx="6350000" cy="6339840"/>
          </a:xfrm>
        </p:grpSpPr>
        <p:sp>
          <p:nvSpPr>
            <p:cNvPr id="31" name="Freeform 5">
              <a:extLst>
                <a:ext uri="{FF2B5EF4-FFF2-40B4-BE49-F238E27FC236}">
                  <a16:creationId xmlns:a16="http://schemas.microsoft.com/office/drawing/2014/main" id="{9B1275EF-BABE-D7D5-DACD-BCE9121AA7A0}"/>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PH"/>
            </a:p>
          </p:txBody>
        </p:sp>
      </p:grpSp>
    </p:spTree>
    <p:extLst>
      <p:ext uri="{BB962C8B-B14F-4D97-AF65-F5344CB8AC3E}">
        <p14:creationId xmlns:p14="http://schemas.microsoft.com/office/powerpoint/2010/main" val="21485653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EC19828A-465F-EFE4-AD33-2066787D4DDA}"/>
              </a:ext>
            </a:extLst>
          </p:cNvPr>
          <p:cNvSpPr txBox="1"/>
          <p:nvPr/>
        </p:nvSpPr>
        <p:spPr>
          <a:xfrm>
            <a:off x="762000" y="499705"/>
            <a:ext cx="17068800" cy="9787295"/>
          </a:xfrm>
          <a:prstGeom prst="rect">
            <a:avLst/>
          </a:prstGeom>
          <a:noFill/>
        </p:spPr>
        <p:txBody>
          <a:bodyPr wrap="square">
            <a:spAutoFit/>
          </a:bodyPr>
          <a:lstStyle/>
          <a:p>
            <a:pPr algn="ctr"/>
            <a:r>
              <a:rPr lang="en-US" sz="5400" b="1" dirty="0">
                <a:latin typeface="Arial" panose="020B0604020202020204" pitchFamily="34" charset="0"/>
                <a:cs typeface="Arial" panose="020B0604020202020204" pitchFamily="34" charset="0"/>
              </a:rPr>
              <a:t>Individual Activity: </a:t>
            </a:r>
            <a:r>
              <a:rPr lang="en-US" sz="5400" dirty="0">
                <a:latin typeface="Arial" panose="020B0604020202020204" pitchFamily="34" charset="0"/>
                <a:cs typeface="Arial" panose="020B0604020202020204" pitchFamily="34" charset="0"/>
              </a:rPr>
              <a:t>"Exploring Globalization through Metaphor Stories“</a:t>
            </a:r>
          </a:p>
          <a:p>
            <a:pPr algn="ctr"/>
            <a:r>
              <a:rPr lang="en-US" sz="5400" b="1" dirty="0">
                <a:latin typeface="Arial" panose="020B0604020202020204" pitchFamily="34" charset="0"/>
                <a:cs typeface="Arial" panose="020B0604020202020204" pitchFamily="34" charset="0"/>
              </a:rPr>
              <a:t>Activity </a:t>
            </a:r>
            <a:r>
              <a:rPr lang="en-US" sz="5400" b="1" dirty="0" err="1">
                <a:latin typeface="Arial" panose="020B0604020202020204" pitchFamily="34" charset="0"/>
                <a:cs typeface="Arial" panose="020B0604020202020204" pitchFamily="34" charset="0"/>
              </a:rPr>
              <a:t>Title:"</a:t>
            </a:r>
            <a:r>
              <a:rPr lang="en-US" sz="5400" dirty="0" err="1">
                <a:latin typeface="Arial" panose="020B0604020202020204" pitchFamily="34" charset="0"/>
                <a:cs typeface="Arial" panose="020B0604020202020204" pitchFamily="34" charset="0"/>
              </a:rPr>
              <a:t>My</a:t>
            </a:r>
            <a:r>
              <a:rPr lang="en-US" sz="5400" dirty="0">
                <a:latin typeface="Arial" panose="020B0604020202020204" pitchFamily="34" charset="0"/>
                <a:cs typeface="Arial" panose="020B0604020202020204" pitchFamily="34" charset="0"/>
              </a:rPr>
              <a:t> Metaphor, My Globalization Story</a:t>
            </a:r>
            <a:r>
              <a:rPr lang="en-US" sz="5400" dirty="0"/>
              <a:t>“</a:t>
            </a:r>
          </a:p>
          <a:p>
            <a:pPr algn="ctr"/>
            <a:endParaRPr lang="en-US" sz="5400" dirty="0"/>
          </a:p>
          <a:p>
            <a:r>
              <a:rPr lang="en-US" sz="5400" b="1" dirty="0"/>
              <a:t>Objective:</a:t>
            </a:r>
          </a:p>
          <a:p>
            <a:pPr>
              <a:buFont typeface="Arial" panose="020B0604020202020204" pitchFamily="34" charset="0"/>
              <a:buChar char="•"/>
            </a:pPr>
            <a:r>
              <a:rPr lang="en-US" sz="5400" dirty="0"/>
              <a:t>Develop an individual understanding of globalization metaphors.</a:t>
            </a:r>
          </a:p>
          <a:p>
            <a:pPr>
              <a:buFont typeface="Arial" panose="020B0604020202020204" pitchFamily="34" charset="0"/>
              <a:buChar char="•"/>
            </a:pPr>
            <a:r>
              <a:rPr lang="en-US" sz="5400" dirty="0"/>
              <a:t>Relate metaphors to personal experiences or real-world examples.</a:t>
            </a:r>
          </a:p>
          <a:p>
            <a:pPr>
              <a:buFont typeface="Arial" panose="020B0604020202020204" pitchFamily="34" charset="0"/>
              <a:buChar char="•"/>
            </a:pPr>
            <a:r>
              <a:rPr lang="en-US" sz="5400" dirty="0"/>
              <a:t>Foster critical thinking and creative expression.</a:t>
            </a:r>
          </a:p>
          <a:p>
            <a:endParaRPr lang="en-US" sz="5400" dirty="0"/>
          </a:p>
          <a:p>
            <a:endParaRPr lang="en-PH" sz="3600" dirty="0"/>
          </a:p>
        </p:txBody>
      </p:sp>
    </p:spTree>
    <p:extLst>
      <p:ext uri="{BB962C8B-B14F-4D97-AF65-F5344CB8AC3E}">
        <p14:creationId xmlns:p14="http://schemas.microsoft.com/office/powerpoint/2010/main" val="26293777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10D53F2-DDCA-D304-F0B2-AD1E60D426A2}"/>
              </a:ext>
            </a:extLst>
          </p:cNvPr>
          <p:cNvSpPr txBox="1"/>
          <p:nvPr/>
        </p:nvSpPr>
        <p:spPr>
          <a:xfrm>
            <a:off x="457200" y="190500"/>
            <a:ext cx="17602200" cy="9479518"/>
          </a:xfrm>
          <a:prstGeom prst="rect">
            <a:avLst/>
          </a:prstGeom>
          <a:noFill/>
        </p:spPr>
        <p:txBody>
          <a:bodyPr wrap="square">
            <a:spAutoFit/>
          </a:bodyPr>
          <a:lstStyle/>
          <a:p>
            <a:pPr algn="ctr"/>
            <a:r>
              <a:rPr lang="en-US" sz="3400" dirty="0">
                <a:highlight>
                  <a:srgbClr val="FFFF00"/>
                </a:highlight>
                <a:latin typeface="Arial" panose="020B0604020202020204" pitchFamily="34" charset="0"/>
                <a:cs typeface="Arial" panose="020B0604020202020204" pitchFamily="34" charset="0"/>
              </a:rPr>
              <a:t>Quiz 1: Impacts of Globalization </a:t>
            </a:r>
          </a:p>
          <a:p>
            <a:r>
              <a:rPr lang="en-US" sz="3200" dirty="0">
                <a:latin typeface="Arial" panose="020B0604020202020204" pitchFamily="34" charset="0"/>
                <a:cs typeface="Arial" panose="020B0604020202020204" pitchFamily="34" charset="0"/>
              </a:rPr>
              <a:t>TRUE OR FALSE</a:t>
            </a:r>
          </a:p>
          <a:p>
            <a:pPr>
              <a:buFont typeface="+mj-lt"/>
              <a:buAutoNum type="arabicPeriod"/>
            </a:pPr>
            <a:r>
              <a:rPr lang="en-US" sz="3200" dirty="0">
                <a:latin typeface="Arial" panose="020B0604020202020204" pitchFamily="34" charset="0"/>
                <a:cs typeface="Arial" panose="020B0604020202020204" pitchFamily="34" charset="0"/>
              </a:rPr>
              <a:t>Globalization has increased economic growth globally but widened income inequality within many nations.</a:t>
            </a:r>
          </a:p>
          <a:p>
            <a:pPr>
              <a:buFont typeface="+mj-lt"/>
              <a:buAutoNum type="arabicPeriod"/>
            </a:pPr>
            <a:r>
              <a:rPr lang="en-US" sz="3200" dirty="0"/>
              <a:t>Cultural exchange due to globalization has preserved all indigenous traditions worldwide.</a:t>
            </a:r>
            <a:endParaRPr lang="en-US" sz="3200" dirty="0">
              <a:latin typeface="Arial" panose="020B0604020202020204" pitchFamily="34" charset="0"/>
              <a:cs typeface="Arial" panose="020B0604020202020204" pitchFamily="34" charset="0"/>
            </a:endParaRPr>
          </a:p>
          <a:p>
            <a:pPr>
              <a:buFont typeface="+mj-lt"/>
              <a:buAutoNum type="arabicPeriod"/>
            </a:pPr>
            <a:r>
              <a:rPr lang="en-US" sz="3200" dirty="0"/>
              <a:t>Globalization has led to cultural homogenization, where local cultures adapt or merge with dominant ones.</a:t>
            </a:r>
            <a:endParaRPr lang="en-US" sz="3200" dirty="0">
              <a:latin typeface="Arial" panose="020B0604020202020204" pitchFamily="34" charset="0"/>
              <a:cs typeface="Arial" panose="020B0604020202020204" pitchFamily="34" charset="0"/>
            </a:endParaRPr>
          </a:p>
          <a:p>
            <a:pPr>
              <a:buFont typeface="+mj-lt"/>
              <a:buAutoNum type="arabicPeriod"/>
            </a:pPr>
            <a:r>
              <a:rPr lang="en-US" sz="3200" dirty="0"/>
              <a:t>Developing countries always benefit economically from globalization.</a:t>
            </a:r>
            <a:endParaRPr lang="en-US" sz="3200" dirty="0">
              <a:latin typeface="Arial" panose="020B0604020202020204" pitchFamily="34" charset="0"/>
              <a:cs typeface="Arial" panose="020B0604020202020204" pitchFamily="34" charset="0"/>
            </a:endParaRPr>
          </a:p>
          <a:p>
            <a:pPr>
              <a:buFont typeface="+mj-lt"/>
              <a:buAutoNum type="arabicPeriod"/>
            </a:pPr>
            <a:r>
              <a:rPr lang="en-US" sz="3200" dirty="0"/>
              <a:t>Multinational corporations shape political and economic dynamics in globalization.</a:t>
            </a:r>
          </a:p>
          <a:p>
            <a:pPr>
              <a:buFont typeface="+mj-lt"/>
              <a:buAutoNum type="arabicPeriod"/>
            </a:pPr>
            <a:r>
              <a:rPr lang="en-US" sz="3200" dirty="0"/>
              <a:t>Globalization has decreased environmental resource consumption worldwide.</a:t>
            </a:r>
          </a:p>
          <a:p>
            <a:pPr>
              <a:buFont typeface="+mj-lt"/>
              <a:buAutoNum type="arabicPeriod"/>
            </a:pPr>
            <a:r>
              <a:rPr lang="en-US" sz="3200" dirty="0"/>
              <a:t>The spread of technology through globalization has improved access to healthcare in remote areas.</a:t>
            </a:r>
          </a:p>
          <a:p>
            <a:pPr>
              <a:buFont typeface="+mj-lt"/>
              <a:buAutoNum type="arabicPeriod"/>
            </a:pPr>
            <a:r>
              <a:rPr lang="en-US" sz="3200" dirty="0"/>
              <a:t>Political power dynamics in globalization often favor economically dominant nations.</a:t>
            </a:r>
          </a:p>
          <a:p>
            <a:pPr>
              <a:buFont typeface="+mj-lt"/>
              <a:buAutoNum type="arabicPeriod"/>
            </a:pPr>
            <a:r>
              <a:rPr lang="en-US" sz="3200" dirty="0"/>
              <a:t>Globalization has made it easier for governments to enforce environmental regulations.</a:t>
            </a:r>
          </a:p>
          <a:p>
            <a:pPr>
              <a:buFont typeface="+mj-lt"/>
              <a:buAutoNum type="arabicPeriod"/>
            </a:pPr>
            <a:r>
              <a:rPr lang="en-US" sz="3200" dirty="0"/>
              <a:t>The global flow of information has strengthened democratic movements in many regions.</a:t>
            </a:r>
          </a:p>
          <a:p>
            <a:pPr>
              <a:buFont typeface="+mj-lt"/>
              <a:buAutoNum type="arabicPeriod"/>
            </a:pPr>
            <a:r>
              <a:rPr lang="en-US" sz="3200" dirty="0"/>
              <a:t>Globalization has led to overexploitation of natural resources in certain regions.</a:t>
            </a:r>
          </a:p>
          <a:p>
            <a:pPr>
              <a:buFont typeface="+mj-lt"/>
              <a:buAutoNum type="arabicPeriod"/>
            </a:pPr>
            <a:r>
              <a:rPr lang="en-US" sz="3200" dirty="0"/>
              <a:t>Increased global trade has reduced carbon emissions worldwide.</a:t>
            </a:r>
          </a:p>
          <a:p>
            <a:pPr>
              <a:buFont typeface="+mj-lt"/>
              <a:buAutoNum type="arabicPeriod"/>
            </a:pPr>
            <a:r>
              <a:rPr lang="en-US" sz="3200" dirty="0"/>
              <a:t>The outsourcing of labor has created economic opportunities in developing countries.</a:t>
            </a:r>
          </a:p>
          <a:p>
            <a:pPr>
              <a:buFont typeface="+mj-lt"/>
              <a:buAutoNum type="arabicPeriod"/>
            </a:pPr>
            <a:r>
              <a:rPr lang="en-US" sz="3200" dirty="0"/>
              <a:t>Globalization has contributed to the loss of indigenous languages.</a:t>
            </a:r>
          </a:p>
          <a:p>
            <a:pPr>
              <a:buFont typeface="+mj-lt"/>
              <a:buAutoNum type="arabicPeriod"/>
            </a:pPr>
            <a:r>
              <a:rPr lang="en-US" sz="3200" dirty="0"/>
              <a:t>Globalization has eliminated the digital divide between rich and poor countries.</a:t>
            </a:r>
            <a:endParaRPr lang="en-US" sz="3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593435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4FB204-194B-D264-A5E4-EDFC62044A06}"/>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404F4DD4-2C1D-B10C-CBC7-D14DAE2B86B9}"/>
              </a:ext>
            </a:extLst>
          </p:cNvPr>
          <p:cNvSpPr txBox="1"/>
          <p:nvPr/>
        </p:nvSpPr>
        <p:spPr>
          <a:xfrm>
            <a:off x="381000" y="114300"/>
            <a:ext cx="17526000" cy="9033242"/>
          </a:xfrm>
          <a:prstGeom prst="rect">
            <a:avLst/>
          </a:prstGeom>
          <a:noFill/>
        </p:spPr>
        <p:txBody>
          <a:bodyPr wrap="square">
            <a:spAutoFit/>
          </a:bodyPr>
          <a:lstStyle/>
          <a:p>
            <a:r>
              <a:rPr lang="en-US" sz="3500" b="1" dirty="0">
                <a:latin typeface="Arial" panose="020B0604020202020204" pitchFamily="34" charset="0"/>
                <a:cs typeface="Arial" panose="020B0604020202020204" pitchFamily="34" charset="0"/>
              </a:rPr>
              <a:t>Instructions:</a:t>
            </a:r>
          </a:p>
          <a:p>
            <a:pPr>
              <a:buFont typeface="+mj-lt"/>
              <a:buAutoNum type="arabicPeriod"/>
            </a:pPr>
            <a:r>
              <a:rPr lang="en-US" sz="3500" b="1" dirty="0">
                <a:latin typeface="Arial" panose="020B0604020202020204" pitchFamily="34" charset="0"/>
                <a:cs typeface="Arial" panose="020B0604020202020204" pitchFamily="34" charset="0"/>
              </a:rPr>
              <a:t>Introduction (5 minutes):</a:t>
            </a:r>
            <a:endParaRPr lang="en-US" sz="3500" dirty="0">
              <a:latin typeface="Arial" panose="020B0604020202020204" pitchFamily="34" charset="0"/>
              <a:cs typeface="Arial" panose="020B0604020202020204" pitchFamily="34" charset="0"/>
            </a:endParaRPr>
          </a:p>
          <a:p>
            <a:pPr marL="742950" lvl="1" indent="-285750">
              <a:buFont typeface="+mj-lt"/>
              <a:buAutoNum type="arabicPeriod"/>
            </a:pPr>
            <a:r>
              <a:rPr lang="en-US" sz="3500" dirty="0">
                <a:latin typeface="Arial" panose="020B0604020202020204" pitchFamily="34" charset="0"/>
                <a:cs typeface="Arial" panose="020B0604020202020204" pitchFamily="34" charset="0"/>
              </a:rPr>
              <a:t>Reflect on the metaphors of globalization: Global Village, Flattening the World, Global Tapestry, Flow, Friction, Connectivity, and Power.</a:t>
            </a:r>
          </a:p>
          <a:p>
            <a:pPr marL="742950" lvl="1" indent="-285750">
              <a:buFont typeface="+mj-lt"/>
              <a:buAutoNum type="arabicPeriod"/>
            </a:pPr>
            <a:r>
              <a:rPr lang="en-US" sz="3500" dirty="0">
                <a:latin typeface="Arial" panose="020B0604020202020204" pitchFamily="34" charset="0"/>
                <a:cs typeface="Arial" panose="020B0604020202020204" pitchFamily="34" charset="0"/>
              </a:rPr>
              <a:t>Choose one metaphor that resonates the most with you or sparks your curiosity.</a:t>
            </a:r>
          </a:p>
          <a:p>
            <a:pPr>
              <a:buFont typeface="+mj-lt"/>
              <a:buAutoNum type="arabicPeriod"/>
            </a:pPr>
            <a:r>
              <a:rPr lang="en-US" sz="3500" b="1" dirty="0">
                <a:latin typeface="Arial" panose="020B0604020202020204" pitchFamily="34" charset="0"/>
                <a:cs typeface="Arial" panose="020B0604020202020204" pitchFamily="34" charset="0"/>
              </a:rPr>
              <a:t>Task (30 minutes):</a:t>
            </a:r>
            <a:endParaRPr lang="en-US" sz="3500" dirty="0">
              <a:latin typeface="Arial" panose="020B0604020202020204" pitchFamily="34" charset="0"/>
              <a:cs typeface="Arial" panose="020B0604020202020204" pitchFamily="34" charset="0"/>
            </a:endParaRPr>
          </a:p>
          <a:p>
            <a:pPr lvl="1"/>
            <a:r>
              <a:rPr lang="en-US" sz="3500" dirty="0">
                <a:latin typeface="Arial" panose="020B0604020202020204" pitchFamily="34" charset="0"/>
                <a:cs typeface="Arial" panose="020B0604020202020204" pitchFamily="34" charset="0"/>
              </a:rPr>
              <a:t>1. Draw something that will symbolize your creative story about  metaphors of Globalization.</a:t>
            </a:r>
          </a:p>
          <a:p>
            <a:pPr marL="742950" lvl="1" indent="-285750">
              <a:buFont typeface="+mj-lt"/>
              <a:buAutoNum type="arabicPeriod"/>
            </a:pPr>
            <a:r>
              <a:rPr lang="en-US" sz="3500" dirty="0">
                <a:latin typeface="Arial" panose="020B0604020202020204" pitchFamily="34" charset="0"/>
                <a:cs typeface="Arial" panose="020B0604020202020204" pitchFamily="34" charset="0"/>
              </a:rPr>
              <a:t>Write a </a:t>
            </a:r>
            <a:r>
              <a:rPr lang="en-US" sz="3500" b="1" dirty="0">
                <a:latin typeface="Arial" panose="020B0604020202020204" pitchFamily="34" charset="0"/>
                <a:cs typeface="Arial" panose="020B0604020202020204" pitchFamily="34" charset="0"/>
              </a:rPr>
              <a:t>creative story, essay, or journal entry</a:t>
            </a:r>
            <a:r>
              <a:rPr lang="en-US" sz="3500" dirty="0">
                <a:latin typeface="Arial" panose="020B0604020202020204" pitchFamily="34" charset="0"/>
                <a:cs typeface="Arial" panose="020B0604020202020204" pitchFamily="34" charset="0"/>
              </a:rPr>
              <a:t> centered on the chosen metaphor.</a:t>
            </a:r>
          </a:p>
          <a:p>
            <a:pPr marL="742950" lvl="1" indent="-285750">
              <a:buFont typeface="+mj-lt"/>
              <a:buAutoNum type="arabicPeriod"/>
            </a:pPr>
            <a:r>
              <a:rPr lang="en-US" sz="3500" dirty="0">
                <a:latin typeface="Arial" panose="020B0604020202020204" pitchFamily="34" charset="0"/>
                <a:cs typeface="Arial" panose="020B0604020202020204" pitchFamily="34" charset="0"/>
              </a:rPr>
              <a:t>Your piece should:</a:t>
            </a:r>
          </a:p>
          <a:p>
            <a:pPr marL="1143000" lvl="2" indent="-228600">
              <a:buFont typeface="+mj-lt"/>
              <a:buAutoNum type="arabicPeriod"/>
            </a:pPr>
            <a:r>
              <a:rPr lang="en-US" sz="3500" dirty="0">
                <a:latin typeface="Arial" panose="020B0604020202020204" pitchFamily="34" charset="0"/>
                <a:cs typeface="Arial" panose="020B0604020202020204" pitchFamily="34" charset="0"/>
              </a:rPr>
              <a:t>Explain what the metaphor means in your own words.</a:t>
            </a:r>
          </a:p>
          <a:p>
            <a:pPr marL="1143000" lvl="2" indent="-228600">
              <a:buFont typeface="+mj-lt"/>
              <a:buAutoNum type="arabicPeriod"/>
            </a:pPr>
            <a:r>
              <a:rPr lang="en-US" sz="3500" dirty="0">
                <a:latin typeface="Arial" panose="020B0604020202020204" pitchFamily="34" charset="0"/>
                <a:cs typeface="Arial" panose="020B0604020202020204" pitchFamily="34" charset="0"/>
              </a:rPr>
              <a:t>Relate it to a personal experience, a historical event, or a real-world phenomenon.</a:t>
            </a:r>
          </a:p>
          <a:p>
            <a:pPr marL="1143000" lvl="2" indent="-228600">
              <a:buFont typeface="+mj-lt"/>
              <a:buAutoNum type="arabicPeriod"/>
            </a:pPr>
            <a:r>
              <a:rPr lang="en-US" sz="3500" dirty="0"/>
              <a:t>Highlight its implications, such as benefits, challenges, or its influence on society or individuals.</a:t>
            </a:r>
          </a:p>
          <a:p>
            <a:pPr lvl="2"/>
            <a:endParaRPr lang="en-US" sz="2800" dirty="0"/>
          </a:p>
          <a:p>
            <a:pPr marL="1143000" lvl="2" indent="-228600">
              <a:buFont typeface="+mj-lt"/>
              <a:buAutoNum type="arabicPeriod"/>
            </a:pPr>
            <a:endParaRPr lang="en-US" sz="2800" dirty="0"/>
          </a:p>
        </p:txBody>
      </p:sp>
      <p:sp>
        <p:nvSpPr>
          <p:cNvPr id="2" name="TextBox 1">
            <a:extLst>
              <a:ext uri="{FF2B5EF4-FFF2-40B4-BE49-F238E27FC236}">
                <a16:creationId xmlns:a16="http://schemas.microsoft.com/office/drawing/2014/main" id="{1CD68013-F4A0-D59F-DAB1-EFE47E16C692}"/>
              </a:ext>
            </a:extLst>
          </p:cNvPr>
          <p:cNvSpPr txBox="1"/>
          <p:nvPr/>
        </p:nvSpPr>
        <p:spPr>
          <a:xfrm>
            <a:off x="409303" y="8191500"/>
            <a:ext cx="17145000" cy="1446550"/>
          </a:xfrm>
          <a:prstGeom prst="rect">
            <a:avLst/>
          </a:prstGeom>
          <a:noFill/>
        </p:spPr>
        <p:txBody>
          <a:bodyPr wrap="square" rtlCol="0">
            <a:spAutoFit/>
          </a:bodyPr>
          <a:lstStyle/>
          <a:p>
            <a:r>
              <a:rPr lang="en-PH" sz="4400" b="1" dirty="0"/>
              <a:t>3. Story Time!</a:t>
            </a:r>
          </a:p>
          <a:p>
            <a:r>
              <a:rPr lang="en-PH" sz="4400" dirty="0"/>
              <a:t>	Be ready to share your story with your classmates.</a:t>
            </a:r>
          </a:p>
        </p:txBody>
      </p:sp>
    </p:spTree>
    <p:extLst>
      <p:ext uri="{BB962C8B-B14F-4D97-AF65-F5344CB8AC3E}">
        <p14:creationId xmlns:p14="http://schemas.microsoft.com/office/powerpoint/2010/main" val="19958029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1734800" y="1"/>
            <a:ext cx="6553200" cy="8115300"/>
            <a:chOff x="0" y="0"/>
            <a:chExt cx="6350000" cy="6350000"/>
          </a:xfrm>
        </p:grpSpPr>
        <p:sp>
          <p:nvSpPr>
            <p:cNvPr id="3" name="Freeform 3"/>
            <p:cNvSpPr/>
            <p:nvPr/>
          </p:nvSpPr>
          <p:spPr>
            <a:xfrm>
              <a:off x="0" y="0"/>
              <a:ext cx="6350000" cy="6350000"/>
            </a:xfrm>
            <a:custGeom>
              <a:avLst/>
              <a:gdLst/>
              <a:ahLst/>
              <a:cxnLst/>
              <a:rect l="l" t="t" r="r" b="b"/>
              <a:pathLst>
                <a:path w="6350000" h="6350000">
                  <a:moveTo>
                    <a:pt x="0" y="0"/>
                  </a:moveTo>
                  <a:cubicBezTo>
                    <a:pt x="0" y="3506470"/>
                    <a:pt x="2843530" y="6350000"/>
                    <a:pt x="6350000" y="6350000"/>
                  </a:cubicBezTo>
                  <a:lnTo>
                    <a:pt x="6350000" y="0"/>
                  </a:lnTo>
                  <a:lnTo>
                    <a:pt x="0" y="0"/>
                  </a:lnTo>
                  <a:close/>
                </a:path>
              </a:pathLst>
            </a:custGeom>
            <a:blipFill>
              <a:blip r:embed="rId2"/>
              <a:stretch>
                <a:fillRect l="-37229" t="-11932" r="-20422"/>
              </a:stretch>
            </a:blipFill>
          </p:spPr>
          <p:txBody>
            <a:bodyPr/>
            <a:lstStyle/>
            <a:p>
              <a:endParaRPr lang="en-PH"/>
            </a:p>
          </p:txBody>
        </p:sp>
      </p:grpSp>
      <p:grpSp>
        <p:nvGrpSpPr>
          <p:cNvPr id="4" name="Group 4"/>
          <p:cNvGrpSpPr/>
          <p:nvPr/>
        </p:nvGrpSpPr>
        <p:grpSpPr>
          <a:xfrm rot="-8100000">
            <a:off x="-2195992" y="7060034"/>
            <a:ext cx="4391985" cy="4384957"/>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PH"/>
            </a:p>
          </p:txBody>
        </p:sp>
      </p:grpSp>
      <p:grpSp>
        <p:nvGrpSpPr>
          <p:cNvPr id="6" name="Group 6"/>
          <p:cNvGrpSpPr/>
          <p:nvPr/>
        </p:nvGrpSpPr>
        <p:grpSpPr>
          <a:xfrm rot="8100000">
            <a:off x="1472961" y="8563333"/>
            <a:ext cx="4233834" cy="4227060"/>
            <a:chOff x="0" y="0"/>
            <a:chExt cx="6350000" cy="6339840"/>
          </a:xfrm>
        </p:grpSpPr>
        <p:sp>
          <p:nvSpPr>
            <p:cNvPr id="7" name="Freeform 7"/>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01339"/>
            </a:solidFill>
          </p:spPr>
          <p:txBody>
            <a:bodyPr/>
            <a:lstStyle/>
            <a:p>
              <a:endParaRPr lang="en-PH"/>
            </a:p>
          </p:txBody>
        </p:sp>
      </p:grpSp>
      <p:grpSp>
        <p:nvGrpSpPr>
          <p:cNvPr id="8" name="Group 8"/>
          <p:cNvGrpSpPr/>
          <p:nvPr/>
        </p:nvGrpSpPr>
        <p:grpSpPr>
          <a:xfrm>
            <a:off x="-907990" y="5869506"/>
            <a:ext cx="1815979" cy="1815979"/>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1339"/>
            </a:solidFill>
          </p:spPr>
          <p:txBody>
            <a:bodyPr/>
            <a:lstStyle/>
            <a:p>
              <a:endParaRPr lang="en-PH"/>
            </a:p>
          </p:txBody>
        </p:sp>
        <p:sp>
          <p:nvSpPr>
            <p:cNvPr id="10" name="TextBox 10"/>
            <p:cNvSpPr txBox="1"/>
            <p:nvPr/>
          </p:nvSpPr>
          <p:spPr>
            <a:xfrm>
              <a:off x="139700" y="101600"/>
              <a:ext cx="533400" cy="571500"/>
            </a:xfrm>
            <a:prstGeom prst="rect">
              <a:avLst/>
            </a:prstGeom>
          </p:spPr>
          <p:txBody>
            <a:bodyPr lIns="50800" tIns="50800" rIns="50800" bIns="50800" rtlCol="0" anchor="ctr"/>
            <a:lstStyle/>
            <a:p>
              <a:pPr algn="ctr">
                <a:lnSpc>
                  <a:spcPts val="2659"/>
                </a:lnSpc>
                <a:spcBef>
                  <a:spcPct val="0"/>
                </a:spcBef>
              </a:pPr>
              <a:endParaRPr/>
            </a:p>
          </p:txBody>
        </p:sp>
      </p:grpSp>
      <p:sp>
        <p:nvSpPr>
          <p:cNvPr id="11" name="TextBox 11"/>
          <p:cNvSpPr txBox="1"/>
          <p:nvPr/>
        </p:nvSpPr>
        <p:spPr>
          <a:xfrm>
            <a:off x="1433505" y="2080701"/>
            <a:ext cx="10295502" cy="3300647"/>
          </a:xfrm>
          <a:prstGeom prst="rect">
            <a:avLst/>
          </a:prstGeom>
        </p:spPr>
        <p:txBody>
          <a:bodyPr wrap="square" lIns="0" tIns="0" rIns="0" bIns="0" rtlCol="0" anchor="t">
            <a:spAutoFit/>
          </a:bodyPr>
          <a:lstStyle/>
          <a:p>
            <a:pPr algn="l">
              <a:lnSpc>
                <a:spcPts val="13189"/>
              </a:lnSpc>
            </a:pPr>
            <a:r>
              <a:rPr lang="en-US" sz="9421" b="1" dirty="0">
                <a:solidFill>
                  <a:srgbClr val="AC11C1"/>
                </a:solidFill>
                <a:latin typeface="Poppins Ultra-Bold"/>
                <a:ea typeface="Poppins Ultra-Bold"/>
                <a:cs typeface="Poppins Ultra-Bold"/>
                <a:sym typeface="Poppins Ultra-Bold"/>
              </a:rPr>
              <a:t>METAPHOR OF</a:t>
            </a:r>
          </a:p>
          <a:p>
            <a:pPr algn="l">
              <a:lnSpc>
                <a:spcPts val="13189"/>
              </a:lnSpc>
            </a:pPr>
            <a:r>
              <a:rPr lang="en-US" sz="9421" b="1" dirty="0">
                <a:solidFill>
                  <a:srgbClr val="AC11C1"/>
                </a:solidFill>
                <a:latin typeface="Poppins Ultra-Bold"/>
                <a:ea typeface="Poppins Ultra-Bold"/>
                <a:cs typeface="Poppins Ultra-Bold"/>
                <a:sym typeface="Poppins Ultra-Bold"/>
              </a:rPr>
              <a:t>GLOBALIZATION</a:t>
            </a:r>
          </a:p>
        </p:txBody>
      </p:sp>
      <p:grpSp>
        <p:nvGrpSpPr>
          <p:cNvPr id="12" name="Group 12"/>
          <p:cNvGrpSpPr/>
          <p:nvPr/>
        </p:nvGrpSpPr>
        <p:grpSpPr>
          <a:xfrm rot="-5400000">
            <a:off x="15765812" y="7269641"/>
            <a:ext cx="3638400" cy="3632579"/>
            <a:chOff x="0" y="0"/>
            <a:chExt cx="6350000" cy="6339840"/>
          </a:xfrm>
        </p:grpSpPr>
        <p:sp>
          <p:nvSpPr>
            <p:cNvPr id="13" name="Freeform 13"/>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PH"/>
            </a:p>
          </p:txBody>
        </p:sp>
      </p:grpSp>
      <p:grpSp>
        <p:nvGrpSpPr>
          <p:cNvPr id="14" name="Group 14"/>
          <p:cNvGrpSpPr/>
          <p:nvPr/>
        </p:nvGrpSpPr>
        <p:grpSpPr>
          <a:xfrm rot="8100000">
            <a:off x="15776517" y="9732756"/>
            <a:ext cx="2288286" cy="2284624"/>
            <a:chOff x="0" y="0"/>
            <a:chExt cx="6350000" cy="6339840"/>
          </a:xfrm>
        </p:grpSpPr>
        <p:sp>
          <p:nvSpPr>
            <p:cNvPr id="15" name="Freeform 15"/>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01339"/>
            </a:solidFill>
          </p:spPr>
          <p:txBody>
            <a:bodyPr/>
            <a:lstStyle/>
            <a:p>
              <a:endParaRPr lang="en-PH"/>
            </a:p>
          </p:txBody>
        </p:sp>
      </p:grpSp>
      <p:grpSp>
        <p:nvGrpSpPr>
          <p:cNvPr id="16" name="Group 16"/>
          <p:cNvGrpSpPr/>
          <p:nvPr/>
        </p:nvGrpSpPr>
        <p:grpSpPr>
          <a:xfrm>
            <a:off x="-1170538" y="-409669"/>
            <a:ext cx="2022639" cy="2022639"/>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69AF0F"/>
            </a:solidFill>
          </p:spPr>
          <p:txBody>
            <a:bodyPr/>
            <a:lstStyle/>
            <a:p>
              <a:endParaRPr lang="en-PH"/>
            </a:p>
          </p:txBody>
        </p:sp>
        <p:sp>
          <p:nvSpPr>
            <p:cNvPr id="18" name="TextBox 18"/>
            <p:cNvSpPr txBox="1"/>
            <p:nvPr/>
          </p:nvSpPr>
          <p:spPr>
            <a:xfrm>
              <a:off x="139700" y="101600"/>
              <a:ext cx="533400" cy="571500"/>
            </a:xfrm>
            <a:prstGeom prst="rect">
              <a:avLst/>
            </a:prstGeom>
          </p:spPr>
          <p:txBody>
            <a:bodyPr lIns="50800" tIns="50800" rIns="50800" bIns="50800" rtlCol="0" anchor="ctr"/>
            <a:lstStyle/>
            <a:p>
              <a:pPr algn="ctr">
                <a:lnSpc>
                  <a:spcPts val="2659"/>
                </a:lnSpc>
                <a:spcBef>
                  <a:spcPct val="0"/>
                </a:spcBef>
              </a:pPr>
              <a:endParaRPr/>
            </a:p>
          </p:txBody>
        </p:sp>
      </p:grpSp>
      <p:grpSp>
        <p:nvGrpSpPr>
          <p:cNvPr id="19" name="Group 19"/>
          <p:cNvGrpSpPr/>
          <p:nvPr/>
        </p:nvGrpSpPr>
        <p:grpSpPr>
          <a:xfrm>
            <a:off x="-55889" y="-1371275"/>
            <a:ext cx="1815979" cy="1815979"/>
            <a:chOff x="0" y="0"/>
            <a:chExt cx="812800" cy="812800"/>
          </a:xfrm>
        </p:grpSpPr>
        <p:sp>
          <p:nvSpPr>
            <p:cNvPr id="20" name="Freeform 20"/>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1339"/>
            </a:solidFill>
          </p:spPr>
          <p:txBody>
            <a:bodyPr/>
            <a:lstStyle/>
            <a:p>
              <a:endParaRPr lang="en-PH"/>
            </a:p>
          </p:txBody>
        </p:sp>
        <p:sp>
          <p:nvSpPr>
            <p:cNvPr id="21" name="TextBox 21"/>
            <p:cNvSpPr txBox="1"/>
            <p:nvPr/>
          </p:nvSpPr>
          <p:spPr>
            <a:xfrm>
              <a:off x="139700" y="101600"/>
              <a:ext cx="533400" cy="571500"/>
            </a:xfrm>
            <a:prstGeom prst="rect">
              <a:avLst/>
            </a:prstGeom>
          </p:spPr>
          <p:txBody>
            <a:bodyPr lIns="50800" tIns="50800" rIns="50800" bIns="50800" rtlCol="0" anchor="ctr"/>
            <a:lstStyle/>
            <a:p>
              <a:pPr algn="ctr">
                <a:lnSpc>
                  <a:spcPts val="2659"/>
                </a:lnSpc>
                <a:spcBef>
                  <a:spcPct val="0"/>
                </a:spcBef>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AEF4BA-890F-8D0D-9BAE-30323DEFFD40}"/>
            </a:ext>
          </a:extLst>
        </p:cNvPr>
        <p:cNvGrpSpPr/>
        <p:nvPr/>
      </p:nvGrpSpPr>
      <p:grpSpPr>
        <a:xfrm>
          <a:off x="0" y="0"/>
          <a:ext cx="0" cy="0"/>
          <a:chOff x="0" y="0"/>
          <a:chExt cx="0" cy="0"/>
        </a:xfrm>
      </p:grpSpPr>
      <p:grpSp>
        <p:nvGrpSpPr>
          <p:cNvPr id="4" name="Group 4">
            <a:extLst>
              <a:ext uri="{FF2B5EF4-FFF2-40B4-BE49-F238E27FC236}">
                <a16:creationId xmlns:a16="http://schemas.microsoft.com/office/drawing/2014/main" id="{6DF5C2F8-6A38-3E71-9E4B-EF7BC2BD76F4}"/>
              </a:ext>
            </a:extLst>
          </p:cNvPr>
          <p:cNvGrpSpPr/>
          <p:nvPr/>
        </p:nvGrpSpPr>
        <p:grpSpPr>
          <a:xfrm rot="-8100000">
            <a:off x="-2195992" y="7060034"/>
            <a:ext cx="4391985" cy="4384957"/>
            <a:chOff x="0" y="0"/>
            <a:chExt cx="6350000" cy="6339840"/>
          </a:xfrm>
        </p:grpSpPr>
        <p:sp>
          <p:nvSpPr>
            <p:cNvPr id="5" name="Freeform 5">
              <a:extLst>
                <a:ext uri="{FF2B5EF4-FFF2-40B4-BE49-F238E27FC236}">
                  <a16:creationId xmlns:a16="http://schemas.microsoft.com/office/drawing/2014/main" id="{FD8A5B22-4607-5BE0-B6C8-546F7ECE6C47}"/>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PH"/>
            </a:p>
          </p:txBody>
        </p:sp>
      </p:grpSp>
      <p:grpSp>
        <p:nvGrpSpPr>
          <p:cNvPr id="6" name="Group 6">
            <a:extLst>
              <a:ext uri="{FF2B5EF4-FFF2-40B4-BE49-F238E27FC236}">
                <a16:creationId xmlns:a16="http://schemas.microsoft.com/office/drawing/2014/main" id="{D0E24DEA-7DB3-458C-947A-6BDA0079F4B2}"/>
              </a:ext>
            </a:extLst>
          </p:cNvPr>
          <p:cNvGrpSpPr/>
          <p:nvPr/>
        </p:nvGrpSpPr>
        <p:grpSpPr>
          <a:xfrm rot="8100000">
            <a:off x="1472961" y="8563333"/>
            <a:ext cx="4233834" cy="4227060"/>
            <a:chOff x="0" y="0"/>
            <a:chExt cx="6350000" cy="6339840"/>
          </a:xfrm>
        </p:grpSpPr>
        <p:sp>
          <p:nvSpPr>
            <p:cNvPr id="7" name="Freeform 7">
              <a:extLst>
                <a:ext uri="{FF2B5EF4-FFF2-40B4-BE49-F238E27FC236}">
                  <a16:creationId xmlns:a16="http://schemas.microsoft.com/office/drawing/2014/main" id="{6B2F3A6D-C2DA-8953-F049-9FC412D5488E}"/>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01339"/>
            </a:solidFill>
          </p:spPr>
          <p:txBody>
            <a:bodyPr/>
            <a:lstStyle/>
            <a:p>
              <a:endParaRPr lang="en-PH"/>
            </a:p>
          </p:txBody>
        </p:sp>
      </p:grpSp>
      <p:grpSp>
        <p:nvGrpSpPr>
          <p:cNvPr id="8" name="Group 8">
            <a:extLst>
              <a:ext uri="{FF2B5EF4-FFF2-40B4-BE49-F238E27FC236}">
                <a16:creationId xmlns:a16="http://schemas.microsoft.com/office/drawing/2014/main" id="{BB6ACEC6-F9A3-5240-9193-C0864AB1C5BB}"/>
              </a:ext>
            </a:extLst>
          </p:cNvPr>
          <p:cNvGrpSpPr/>
          <p:nvPr/>
        </p:nvGrpSpPr>
        <p:grpSpPr>
          <a:xfrm>
            <a:off x="-907990" y="5869506"/>
            <a:ext cx="1815979" cy="1815979"/>
            <a:chOff x="0" y="0"/>
            <a:chExt cx="812800" cy="812800"/>
          </a:xfrm>
        </p:grpSpPr>
        <p:sp>
          <p:nvSpPr>
            <p:cNvPr id="9" name="Freeform 9">
              <a:extLst>
                <a:ext uri="{FF2B5EF4-FFF2-40B4-BE49-F238E27FC236}">
                  <a16:creationId xmlns:a16="http://schemas.microsoft.com/office/drawing/2014/main" id="{F330FAD1-4AA1-ACC1-24CF-9047090E5963}"/>
                </a:ext>
              </a:extLst>
            </p:cNvPr>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1339"/>
            </a:solidFill>
          </p:spPr>
          <p:txBody>
            <a:bodyPr/>
            <a:lstStyle/>
            <a:p>
              <a:endParaRPr lang="en-PH"/>
            </a:p>
          </p:txBody>
        </p:sp>
        <p:sp>
          <p:nvSpPr>
            <p:cNvPr id="10" name="TextBox 10">
              <a:extLst>
                <a:ext uri="{FF2B5EF4-FFF2-40B4-BE49-F238E27FC236}">
                  <a16:creationId xmlns:a16="http://schemas.microsoft.com/office/drawing/2014/main" id="{52BF43E6-65F6-ECFD-B57F-1280BDDE850C}"/>
                </a:ext>
              </a:extLst>
            </p:cNvPr>
            <p:cNvSpPr txBox="1"/>
            <p:nvPr/>
          </p:nvSpPr>
          <p:spPr>
            <a:xfrm>
              <a:off x="139700" y="101600"/>
              <a:ext cx="533400" cy="571500"/>
            </a:xfrm>
            <a:prstGeom prst="rect">
              <a:avLst/>
            </a:prstGeom>
          </p:spPr>
          <p:txBody>
            <a:bodyPr lIns="50800" tIns="50800" rIns="50800" bIns="50800" rtlCol="0" anchor="ctr"/>
            <a:lstStyle/>
            <a:p>
              <a:pPr algn="ctr">
                <a:lnSpc>
                  <a:spcPts val="2659"/>
                </a:lnSpc>
                <a:spcBef>
                  <a:spcPct val="0"/>
                </a:spcBef>
              </a:pPr>
              <a:endParaRPr/>
            </a:p>
          </p:txBody>
        </p:sp>
      </p:grpSp>
      <p:grpSp>
        <p:nvGrpSpPr>
          <p:cNvPr id="12" name="Group 12">
            <a:extLst>
              <a:ext uri="{FF2B5EF4-FFF2-40B4-BE49-F238E27FC236}">
                <a16:creationId xmlns:a16="http://schemas.microsoft.com/office/drawing/2014/main" id="{4D894449-C342-2D0B-5BE2-4F94B9E4DBDC}"/>
              </a:ext>
            </a:extLst>
          </p:cNvPr>
          <p:cNvGrpSpPr/>
          <p:nvPr/>
        </p:nvGrpSpPr>
        <p:grpSpPr>
          <a:xfrm rot="-5400000">
            <a:off x="15765812" y="7269641"/>
            <a:ext cx="3638400" cy="3632579"/>
            <a:chOff x="0" y="0"/>
            <a:chExt cx="6350000" cy="6339840"/>
          </a:xfrm>
        </p:grpSpPr>
        <p:sp>
          <p:nvSpPr>
            <p:cNvPr id="13" name="Freeform 13">
              <a:extLst>
                <a:ext uri="{FF2B5EF4-FFF2-40B4-BE49-F238E27FC236}">
                  <a16:creationId xmlns:a16="http://schemas.microsoft.com/office/drawing/2014/main" id="{C2E1D1ED-4D88-ADD0-0717-E5C568324C15}"/>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PH"/>
            </a:p>
          </p:txBody>
        </p:sp>
      </p:grpSp>
      <p:grpSp>
        <p:nvGrpSpPr>
          <p:cNvPr id="14" name="Group 14">
            <a:extLst>
              <a:ext uri="{FF2B5EF4-FFF2-40B4-BE49-F238E27FC236}">
                <a16:creationId xmlns:a16="http://schemas.microsoft.com/office/drawing/2014/main" id="{8076F61F-7A85-07E4-233A-A1FF8A88D793}"/>
              </a:ext>
            </a:extLst>
          </p:cNvPr>
          <p:cNvGrpSpPr/>
          <p:nvPr/>
        </p:nvGrpSpPr>
        <p:grpSpPr>
          <a:xfrm rot="8100000">
            <a:off x="15776517" y="9732756"/>
            <a:ext cx="2288286" cy="2284624"/>
            <a:chOff x="0" y="0"/>
            <a:chExt cx="6350000" cy="6339840"/>
          </a:xfrm>
        </p:grpSpPr>
        <p:sp>
          <p:nvSpPr>
            <p:cNvPr id="15" name="Freeform 15">
              <a:extLst>
                <a:ext uri="{FF2B5EF4-FFF2-40B4-BE49-F238E27FC236}">
                  <a16:creationId xmlns:a16="http://schemas.microsoft.com/office/drawing/2014/main" id="{A9CF2EAA-B3AA-15E4-3AAB-0C46E7C09E0F}"/>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01339"/>
            </a:solidFill>
          </p:spPr>
          <p:txBody>
            <a:bodyPr/>
            <a:lstStyle/>
            <a:p>
              <a:endParaRPr lang="en-PH"/>
            </a:p>
          </p:txBody>
        </p:sp>
      </p:grpSp>
      <p:grpSp>
        <p:nvGrpSpPr>
          <p:cNvPr id="16" name="Group 16">
            <a:extLst>
              <a:ext uri="{FF2B5EF4-FFF2-40B4-BE49-F238E27FC236}">
                <a16:creationId xmlns:a16="http://schemas.microsoft.com/office/drawing/2014/main" id="{41115DAB-02C6-A787-37C0-EBC8E145F0ED}"/>
              </a:ext>
            </a:extLst>
          </p:cNvPr>
          <p:cNvGrpSpPr/>
          <p:nvPr/>
        </p:nvGrpSpPr>
        <p:grpSpPr>
          <a:xfrm>
            <a:off x="-1170538" y="-409669"/>
            <a:ext cx="2022639" cy="2022639"/>
            <a:chOff x="0" y="0"/>
            <a:chExt cx="812800" cy="812800"/>
          </a:xfrm>
        </p:grpSpPr>
        <p:sp>
          <p:nvSpPr>
            <p:cNvPr id="17" name="Freeform 17">
              <a:extLst>
                <a:ext uri="{FF2B5EF4-FFF2-40B4-BE49-F238E27FC236}">
                  <a16:creationId xmlns:a16="http://schemas.microsoft.com/office/drawing/2014/main" id="{79BF4051-E5E5-B59A-C3E4-7341CE05BF78}"/>
                </a:ext>
              </a:extLst>
            </p:cNvPr>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69AF0F"/>
            </a:solidFill>
          </p:spPr>
          <p:txBody>
            <a:bodyPr/>
            <a:lstStyle/>
            <a:p>
              <a:endParaRPr lang="en-PH"/>
            </a:p>
          </p:txBody>
        </p:sp>
        <p:sp>
          <p:nvSpPr>
            <p:cNvPr id="18" name="TextBox 18">
              <a:extLst>
                <a:ext uri="{FF2B5EF4-FFF2-40B4-BE49-F238E27FC236}">
                  <a16:creationId xmlns:a16="http://schemas.microsoft.com/office/drawing/2014/main" id="{D7558D8D-5E66-0EEB-E755-6F99AD1DB4BF}"/>
                </a:ext>
              </a:extLst>
            </p:cNvPr>
            <p:cNvSpPr txBox="1"/>
            <p:nvPr/>
          </p:nvSpPr>
          <p:spPr>
            <a:xfrm>
              <a:off x="139700" y="101600"/>
              <a:ext cx="533400" cy="571500"/>
            </a:xfrm>
            <a:prstGeom prst="rect">
              <a:avLst/>
            </a:prstGeom>
          </p:spPr>
          <p:txBody>
            <a:bodyPr lIns="50800" tIns="50800" rIns="50800" bIns="50800" rtlCol="0" anchor="ctr"/>
            <a:lstStyle/>
            <a:p>
              <a:pPr algn="ctr">
                <a:lnSpc>
                  <a:spcPts val="2659"/>
                </a:lnSpc>
                <a:spcBef>
                  <a:spcPct val="0"/>
                </a:spcBef>
              </a:pPr>
              <a:endParaRPr/>
            </a:p>
          </p:txBody>
        </p:sp>
      </p:grpSp>
      <p:grpSp>
        <p:nvGrpSpPr>
          <p:cNvPr id="19" name="Group 19">
            <a:extLst>
              <a:ext uri="{FF2B5EF4-FFF2-40B4-BE49-F238E27FC236}">
                <a16:creationId xmlns:a16="http://schemas.microsoft.com/office/drawing/2014/main" id="{D304F41E-4E6B-D362-F202-2D1879C3446F}"/>
              </a:ext>
            </a:extLst>
          </p:cNvPr>
          <p:cNvGrpSpPr/>
          <p:nvPr/>
        </p:nvGrpSpPr>
        <p:grpSpPr>
          <a:xfrm>
            <a:off x="-55889" y="-1371275"/>
            <a:ext cx="1815979" cy="1815979"/>
            <a:chOff x="0" y="0"/>
            <a:chExt cx="812800" cy="812800"/>
          </a:xfrm>
        </p:grpSpPr>
        <p:sp>
          <p:nvSpPr>
            <p:cNvPr id="20" name="Freeform 20">
              <a:extLst>
                <a:ext uri="{FF2B5EF4-FFF2-40B4-BE49-F238E27FC236}">
                  <a16:creationId xmlns:a16="http://schemas.microsoft.com/office/drawing/2014/main" id="{7E9F23EA-2AC8-7DF7-CBEA-92061E9601B3}"/>
                </a:ext>
              </a:extLst>
            </p:cNvPr>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1339"/>
            </a:solidFill>
          </p:spPr>
          <p:txBody>
            <a:bodyPr/>
            <a:lstStyle/>
            <a:p>
              <a:endParaRPr lang="en-PH"/>
            </a:p>
          </p:txBody>
        </p:sp>
        <p:sp>
          <p:nvSpPr>
            <p:cNvPr id="21" name="TextBox 21">
              <a:extLst>
                <a:ext uri="{FF2B5EF4-FFF2-40B4-BE49-F238E27FC236}">
                  <a16:creationId xmlns:a16="http://schemas.microsoft.com/office/drawing/2014/main" id="{7138BC52-01DD-BFAE-2872-A5ECB3CD0E62}"/>
                </a:ext>
              </a:extLst>
            </p:cNvPr>
            <p:cNvSpPr txBox="1"/>
            <p:nvPr/>
          </p:nvSpPr>
          <p:spPr>
            <a:xfrm>
              <a:off x="139700" y="101600"/>
              <a:ext cx="533400" cy="571500"/>
            </a:xfrm>
            <a:prstGeom prst="rect">
              <a:avLst/>
            </a:prstGeom>
          </p:spPr>
          <p:txBody>
            <a:bodyPr lIns="50800" tIns="50800" rIns="50800" bIns="50800" rtlCol="0" anchor="ctr"/>
            <a:lstStyle/>
            <a:p>
              <a:pPr algn="ctr">
                <a:lnSpc>
                  <a:spcPts val="2659"/>
                </a:lnSpc>
                <a:spcBef>
                  <a:spcPct val="0"/>
                </a:spcBef>
              </a:pPr>
              <a:endParaRPr/>
            </a:p>
          </p:txBody>
        </p:sp>
      </p:grpSp>
      <p:sp>
        <p:nvSpPr>
          <p:cNvPr id="23" name="TextBox 22">
            <a:extLst>
              <a:ext uri="{FF2B5EF4-FFF2-40B4-BE49-F238E27FC236}">
                <a16:creationId xmlns:a16="http://schemas.microsoft.com/office/drawing/2014/main" id="{AA799614-4CA9-D828-EDA8-7869D9421C5D}"/>
              </a:ext>
            </a:extLst>
          </p:cNvPr>
          <p:cNvSpPr txBox="1"/>
          <p:nvPr/>
        </p:nvSpPr>
        <p:spPr>
          <a:xfrm>
            <a:off x="1220110" y="1080778"/>
            <a:ext cx="16375510" cy="5909310"/>
          </a:xfrm>
          <a:prstGeom prst="rect">
            <a:avLst/>
          </a:prstGeom>
          <a:noFill/>
        </p:spPr>
        <p:txBody>
          <a:bodyPr wrap="square">
            <a:spAutoFit/>
          </a:bodyPr>
          <a:lstStyle/>
          <a:p>
            <a:pPr algn="just"/>
            <a:r>
              <a:rPr lang="en-US" sz="5400" dirty="0">
                <a:solidFill>
                  <a:srgbClr val="FF0000"/>
                </a:solidFill>
                <a:effectLst/>
                <a:latin typeface="Arial" panose="020B0604020202020204" pitchFamily="34" charset="0"/>
                <a:ea typeface="Calibri" panose="020F0502020204030204" pitchFamily="34" charset="0"/>
              </a:rPr>
              <a:t>Metaphors</a:t>
            </a:r>
            <a:r>
              <a:rPr lang="en-US" sz="5400" dirty="0">
                <a:effectLst/>
                <a:latin typeface="Arial" panose="020B0604020202020204" pitchFamily="34" charset="0"/>
                <a:ea typeface="Calibri" panose="020F0502020204030204" pitchFamily="34" charset="0"/>
              </a:rPr>
              <a:t> is said to be a figure of speech that describes an object or action. Therefore, when we talk about metaphors of </a:t>
            </a:r>
            <a:r>
              <a:rPr lang="en-US" sz="5400" i="1" u="sng" dirty="0">
                <a:effectLst/>
                <a:latin typeface="Arial" panose="020B0604020202020204" pitchFamily="34" charset="0"/>
                <a:ea typeface="Calibri" panose="020F0502020204030204" pitchFamily="34" charset="0"/>
              </a:rPr>
              <a:t>globalization</a:t>
            </a:r>
            <a:r>
              <a:rPr lang="en-US" sz="5400" dirty="0">
                <a:effectLst/>
                <a:latin typeface="Arial" panose="020B0604020202020204" pitchFamily="34" charset="0"/>
                <a:ea typeface="Calibri" panose="020F0502020204030204" pitchFamily="34" charset="0"/>
              </a:rPr>
              <a:t> we are referring to certain concepts that </a:t>
            </a:r>
            <a:r>
              <a:rPr lang="en-US" sz="5400" u="sng" dirty="0">
                <a:effectLst/>
                <a:latin typeface="Arial" panose="020B0604020202020204" pitchFamily="34" charset="0"/>
                <a:ea typeface="Calibri" panose="020F0502020204030204" pitchFamily="34" charset="0"/>
              </a:rPr>
              <a:t>describes</a:t>
            </a:r>
            <a:r>
              <a:rPr lang="en-US" sz="5400" dirty="0">
                <a:effectLst/>
                <a:latin typeface="Arial" panose="020B0604020202020204" pitchFamily="34" charset="0"/>
                <a:ea typeface="Calibri" panose="020F0502020204030204" pitchFamily="34" charset="0"/>
              </a:rPr>
              <a:t> and </a:t>
            </a:r>
            <a:r>
              <a:rPr lang="en-US" sz="5400" u="sng" dirty="0">
                <a:effectLst/>
                <a:latin typeface="Arial" panose="020B0604020202020204" pitchFamily="34" charset="0"/>
                <a:ea typeface="Calibri" panose="020F0502020204030204" pitchFamily="34" charset="0"/>
              </a:rPr>
              <a:t>links</a:t>
            </a:r>
            <a:r>
              <a:rPr lang="en-US" sz="5400" dirty="0">
                <a:effectLst/>
                <a:latin typeface="Arial" panose="020B0604020202020204" pitchFamily="34" charset="0"/>
                <a:ea typeface="Calibri" panose="020F0502020204030204" pitchFamily="34" charset="0"/>
              </a:rPr>
              <a:t> the presence of globalization in the world today. It relates to the conditions that take place among states in the </a:t>
            </a:r>
            <a:r>
              <a:rPr lang="en-US" sz="5400" i="1" u="sng" dirty="0">
                <a:effectLst/>
                <a:latin typeface="Arial" panose="020B0604020202020204" pitchFamily="34" charset="0"/>
                <a:ea typeface="Calibri" panose="020F0502020204030204" pitchFamily="34" charset="0"/>
              </a:rPr>
              <a:t>exercise</a:t>
            </a:r>
            <a:r>
              <a:rPr lang="en-US" sz="5400" dirty="0">
                <a:effectLst/>
                <a:latin typeface="Arial" panose="020B0604020202020204" pitchFamily="34" charset="0"/>
                <a:ea typeface="Calibri" panose="020F0502020204030204" pitchFamily="34" charset="0"/>
              </a:rPr>
              <a:t> and </a:t>
            </a:r>
            <a:r>
              <a:rPr lang="en-US" sz="5400" i="1" u="sng" dirty="0">
                <a:effectLst/>
                <a:latin typeface="Arial" panose="020B0604020202020204" pitchFamily="34" charset="0"/>
                <a:ea typeface="Calibri" panose="020F0502020204030204" pitchFamily="34" charset="0"/>
              </a:rPr>
              <a:t>implementation</a:t>
            </a:r>
            <a:r>
              <a:rPr lang="en-US" sz="5400" dirty="0">
                <a:effectLst/>
                <a:latin typeface="Arial" panose="020B0604020202020204" pitchFamily="34" charset="0"/>
                <a:ea typeface="Calibri" panose="020F0502020204030204" pitchFamily="34" charset="0"/>
              </a:rPr>
              <a:t> of globalization.</a:t>
            </a:r>
            <a:endParaRPr lang="en-PH" sz="5400" dirty="0"/>
          </a:p>
        </p:txBody>
      </p:sp>
    </p:spTree>
    <p:extLst>
      <p:ext uri="{BB962C8B-B14F-4D97-AF65-F5344CB8AC3E}">
        <p14:creationId xmlns:p14="http://schemas.microsoft.com/office/powerpoint/2010/main" val="30724206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89EEF4-F0EB-CAB4-76D1-90030140EC53}"/>
            </a:ext>
          </a:extLst>
        </p:cNvPr>
        <p:cNvGrpSpPr/>
        <p:nvPr/>
      </p:nvGrpSpPr>
      <p:grpSpPr>
        <a:xfrm>
          <a:off x="0" y="0"/>
          <a:ext cx="0" cy="0"/>
          <a:chOff x="0" y="0"/>
          <a:chExt cx="0" cy="0"/>
        </a:xfrm>
      </p:grpSpPr>
      <p:grpSp>
        <p:nvGrpSpPr>
          <p:cNvPr id="4" name="Group 4">
            <a:extLst>
              <a:ext uri="{FF2B5EF4-FFF2-40B4-BE49-F238E27FC236}">
                <a16:creationId xmlns:a16="http://schemas.microsoft.com/office/drawing/2014/main" id="{AAC98419-9257-CFB3-CC9A-FD62F0F4DBE1}"/>
              </a:ext>
            </a:extLst>
          </p:cNvPr>
          <p:cNvGrpSpPr/>
          <p:nvPr/>
        </p:nvGrpSpPr>
        <p:grpSpPr>
          <a:xfrm rot="-8100000">
            <a:off x="-2195992" y="7060034"/>
            <a:ext cx="4391985" cy="4384957"/>
            <a:chOff x="0" y="0"/>
            <a:chExt cx="6350000" cy="6339840"/>
          </a:xfrm>
        </p:grpSpPr>
        <p:sp>
          <p:nvSpPr>
            <p:cNvPr id="5" name="Freeform 5">
              <a:extLst>
                <a:ext uri="{FF2B5EF4-FFF2-40B4-BE49-F238E27FC236}">
                  <a16:creationId xmlns:a16="http://schemas.microsoft.com/office/drawing/2014/main" id="{C7C1832C-E74F-0B84-C5D2-9C573F5F4E01}"/>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PH"/>
            </a:p>
          </p:txBody>
        </p:sp>
      </p:grpSp>
      <p:grpSp>
        <p:nvGrpSpPr>
          <p:cNvPr id="6" name="Group 6">
            <a:extLst>
              <a:ext uri="{FF2B5EF4-FFF2-40B4-BE49-F238E27FC236}">
                <a16:creationId xmlns:a16="http://schemas.microsoft.com/office/drawing/2014/main" id="{E1A074D8-AEB7-8BE3-042C-7F7761329F1E}"/>
              </a:ext>
            </a:extLst>
          </p:cNvPr>
          <p:cNvGrpSpPr/>
          <p:nvPr/>
        </p:nvGrpSpPr>
        <p:grpSpPr>
          <a:xfrm rot="8100000">
            <a:off x="1472961" y="8563333"/>
            <a:ext cx="4233834" cy="4227060"/>
            <a:chOff x="0" y="0"/>
            <a:chExt cx="6350000" cy="6339840"/>
          </a:xfrm>
        </p:grpSpPr>
        <p:sp>
          <p:nvSpPr>
            <p:cNvPr id="7" name="Freeform 7">
              <a:extLst>
                <a:ext uri="{FF2B5EF4-FFF2-40B4-BE49-F238E27FC236}">
                  <a16:creationId xmlns:a16="http://schemas.microsoft.com/office/drawing/2014/main" id="{A41A0E5E-D875-F00B-4807-35816F16D5F9}"/>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01339"/>
            </a:solidFill>
          </p:spPr>
          <p:txBody>
            <a:bodyPr/>
            <a:lstStyle/>
            <a:p>
              <a:endParaRPr lang="en-PH"/>
            </a:p>
          </p:txBody>
        </p:sp>
      </p:grpSp>
      <p:grpSp>
        <p:nvGrpSpPr>
          <p:cNvPr id="8" name="Group 8">
            <a:extLst>
              <a:ext uri="{FF2B5EF4-FFF2-40B4-BE49-F238E27FC236}">
                <a16:creationId xmlns:a16="http://schemas.microsoft.com/office/drawing/2014/main" id="{EF2216BA-D567-7AE4-4489-B3773D164621}"/>
              </a:ext>
            </a:extLst>
          </p:cNvPr>
          <p:cNvGrpSpPr/>
          <p:nvPr/>
        </p:nvGrpSpPr>
        <p:grpSpPr>
          <a:xfrm>
            <a:off x="-907990" y="5869506"/>
            <a:ext cx="1815979" cy="1815979"/>
            <a:chOff x="0" y="0"/>
            <a:chExt cx="812800" cy="812800"/>
          </a:xfrm>
        </p:grpSpPr>
        <p:sp>
          <p:nvSpPr>
            <p:cNvPr id="9" name="Freeform 9">
              <a:extLst>
                <a:ext uri="{FF2B5EF4-FFF2-40B4-BE49-F238E27FC236}">
                  <a16:creationId xmlns:a16="http://schemas.microsoft.com/office/drawing/2014/main" id="{C9D873AA-8845-B2AD-23DE-3238C8086022}"/>
                </a:ext>
              </a:extLst>
            </p:cNvPr>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1339"/>
            </a:solidFill>
          </p:spPr>
          <p:txBody>
            <a:bodyPr/>
            <a:lstStyle/>
            <a:p>
              <a:endParaRPr lang="en-PH"/>
            </a:p>
          </p:txBody>
        </p:sp>
        <p:sp>
          <p:nvSpPr>
            <p:cNvPr id="10" name="TextBox 10">
              <a:extLst>
                <a:ext uri="{FF2B5EF4-FFF2-40B4-BE49-F238E27FC236}">
                  <a16:creationId xmlns:a16="http://schemas.microsoft.com/office/drawing/2014/main" id="{238FA887-7D16-0FBE-9A80-E5618966231C}"/>
                </a:ext>
              </a:extLst>
            </p:cNvPr>
            <p:cNvSpPr txBox="1"/>
            <p:nvPr/>
          </p:nvSpPr>
          <p:spPr>
            <a:xfrm>
              <a:off x="139700" y="101600"/>
              <a:ext cx="533400" cy="571500"/>
            </a:xfrm>
            <a:prstGeom prst="rect">
              <a:avLst/>
            </a:prstGeom>
          </p:spPr>
          <p:txBody>
            <a:bodyPr lIns="50800" tIns="50800" rIns="50800" bIns="50800" rtlCol="0" anchor="ctr"/>
            <a:lstStyle/>
            <a:p>
              <a:pPr algn="ctr">
                <a:lnSpc>
                  <a:spcPts val="2659"/>
                </a:lnSpc>
                <a:spcBef>
                  <a:spcPct val="0"/>
                </a:spcBef>
              </a:pPr>
              <a:endParaRPr/>
            </a:p>
          </p:txBody>
        </p:sp>
      </p:grpSp>
      <p:sp>
        <p:nvSpPr>
          <p:cNvPr id="11" name="TextBox 11">
            <a:extLst>
              <a:ext uri="{FF2B5EF4-FFF2-40B4-BE49-F238E27FC236}">
                <a16:creationId xmlns:a16="http://schemas.microsoft.com/office/drawing/2014/main" id="{E3C877DA-2330-7D38-17A3-7332170D9844}"/>
              </a:ext>
            </a:extLst>
          </p:cNvPr>
          <p:cNvSpPr txBox="1"/>
          <p:nvPr/>
        </p:nvSpPr>
        <p:spPr>
          <a:xfrm>
            <a:off x="1433505" y="2080701"/>
            <a:ext cx="10295502" cy="3300647"/>
          </a:xfrm>
          <a:prstGeom prst="rect">
            <a:avLst/>
          </a:prstGeom>
        </p:spPr>
        <p:txBody>
          <a:bodyPr wrap="square" lIns="0" tIns="0" rIns="0" bIns="0" rtlCol="0" anchor="t">
            <a:spAutoFit/>
          </a:bodyPr>
          <a:lstStyle/>
          <a:p>
            <a:pPr algn="l">
              <a:lnSpc>
                <a:spcPts val="13189"/>
              </a:lnSpc>
            </a:pPr>
            <a:r>
              <a:rPr lang="en-US" sz="9421" b="1" dirty="0">
                <a:solidFill>
                  <a:srgbClr val="AC11C1"/>
                </a:solidFill>
                <a:latin typeface="Poppins Ultra-Bold"/>
                <a:ea typeface="Poppins Ultra-Bold"/>
                <a:cs typeface="Poppins Ultra-Bold"/>
                <a:sym typeface="Poppins Ultra-Bold"/>
              </a:rPr>
              <a:t>METAPHOR OF</a:t>
            </a:r>
          </a:p>
          <a:p>
            <a:pPr algn="l">
              <a:lnSpc>
                <a:spcPts val="13189"/>
              </a:lnSpc>
            </a:pPr>
            <a:r>
              <a:rPr lang="en-US" sz="9421" b="1" dirty="0">
                <a:solidFill>
                  <a:srgbClr val="AC11C1"/>
                </a:solidFill>
                <a:latin typeface="Poppins Ultra-Bold"/>
                <a:ea typeface="Poppins Ultra-Bold"/>
                <a:cs typeface="Poppins Ultra-Bold"/>
                <a:sym typeface="Poppins Ultra-Bold"/>
              </a:rPr>
              <a:t>GLOBALIZATION</a:t>
            </a:r>
          </a:p>
        </p:txBody>
      </p:sp>
      <p:grpSp>
        <p:nvGrpSpPr>
          <p:cNvPr id="12" name="Group 12">
            <a:extLst>
              <a:ext uri="{FF2B5EF4-FFF2-40B4-BE49-F238E27FC236}">
                <a16:creationId xmlns:a16="http://schemas.microsoft.com/office/drawing/2014/main" id="{26D49683-902E-B6B6-116A-E18B50311F8D}"/>
              </a:ext>
            </a:extLst>
          </p:cNvPr>
          <p:cNvGrpSpPr/>
          <p:nvPr/>
        </p:nvGrpSpPr>
        <p:grpSpPr>
          <a:xfrm rot="-5400000">
            <a:off x="15765812" y="7269641"/>
            <a:ext cx="3638400" cy="3632579"/>
            <a:chOff x="0" y="0"/>
            <a:chExt cx="6350000" cy="6339840"/>
          </a:xfrm>
        </p:grpSpPr>
        <p:sp>
          <p:nvSpPr>
            <p:cNvPr id="13" name="Freeform 13">
              <a:extLst>
                <a:ext uri="{FF2B5EF4-FFF2-40B4-BE49-F238E27FC236}">
                  <a16:creationId xmlns:a16="http://schemas.microsoft.com/office/drawing/2014/main" id="{DD149197-E662-C083-76BA-2FF8962D5892}"/>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PH"/>
            </a:p>
          </p:txBody>
        </p:sp>
      </p:grpSp>
      <p:grpSp>
        <p:nvGrpSpPr>
          <p:cNvPr id="14" name="Group 14">
            <a:extLst>
              <a:ext uri="{FF2B5EF4-FFF2-40B4-BE49-F238E27FC236}">
                <a16:creationId xmlns:a16="http://schemas.microsoft.com/office/drawing/2014/main" id="{C32E2B14-207A-CA4C-C59B-305802F06BC0}"/>
              </a:ext>
            </a:extLst>
          </p:cNvPr>
          <p:cNvGrpSpPr/>
          <p:nvPr/>
        </p:nvGrpSpPr>
        <p:grpSpPr>
          <a:xfrm rot="8100000">
            <a:off x="15776517" y="9732756"/>
            <a:ext cx="2288286" cy="2284624"/>
            <a:chOff x="0" y="0"/>
            <a:chExt cx="6350000" cy="6339840"/>
          </a:xfrm>
        </p:grpSpPr>
        <p:sp>
          <p:nvSpPr>
            <p:cNvPr id="15" name="Freeform 15">
              <a:extLst>
                <a:ext uri="{FF2B5EF4-FFF2-40B4-BE49-F238E27FC236}">
                  <a16:creationId xmlns:a16="http://schemas.microsoft.com/office/drawing/2014/main" id="{87E97FEF-5212-229C-53A5-9E8E07019222}"/>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01339"/>
            </a:solidFill>
          </p:spPr>
          <p:txBody>
            <a:bodyPr/>
            <a:lstStyle/>
            <a:p>
              <a:endParaRPr lang="en-PH"/>
            </a:p>
          </p:txBody>
        </p:sp>
      </p:grpSp>
      <p:grpSp>
        <p:nvGrpSpPr>
          <p:cNvPr id="16" name="Group 16">
            <a:extLst>
              <a:ext uri="{FF2B5EF4-FFF2-40B4-BE49-F238E27FC236}">
                <a16:creationId xmlns:a16="http://schemas.microsoft.com/office/drawing/2014/main" id="{B76DE988-711E-B29C-0EF6-BB4F8D2CCA3F}"/>
              </a:ext>
            </a:extLst>
          </p:cNvPr>
          <p:cNvGrpSpPr/>
          <p:nvPr/>
        </p:nvGrpSpPr>
        <p:grpSpPr>
          <a:xfrm>
            <a:off x="-1170538" y="-409669"/>
            <a:ext cx="2022639" cy="2022639"/>
            <a:chOff x="0" y="0"/>
            <a:chExt cx="812800" cy="812800"/>
          </a:xfrm>
        </p:grpSpPr>
        <p:sp>
          <p:nvSpPr>
            <p:cNvPr id="17" name="Freeform 17">
              <a:extLst>
                <a:ext uri="{FF2B5EF4-FFF2-40B4-BE49-F238E27FC236}">
                  <a16:creationId xmlns:a16="http://schemas.microsoft.com/office/drawing/2014/main" id="{991250AB-CB47-6FAF-BCA7-F9F4884B92C6}"/>
                </a:ext>
              </a:extLst>
            </p:cNvPr>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69AF0F"/>
            </a:solidFill>
          </p:spPr>
          <p:txBody>
            <a:bodyPr/>
            <a:lstStyle/>
            <a:p>
              <a:endParaRPr lang="en-PH"/>
            </a:p>
          </p:txBody>
        </p:sp>
        <p:sp>
          <p:nvSpPr>
            <p:cNvPr id="18" name="TextBox 18">
              <a:extLst>
                <a:ext uri="{FF2B5EF4-FFF2-40B4-BE49-F238E27FC236}">
                  <a16:creationId xmlns:a16="http://schemas.microsoft.com/office/drawing/2014/main" id="{269B765A-1396-258E-E336-735119926D19}"/>
                </a:ext>
              </a:extLst>
            </p:cNvPr>
            <p:cNvSpPr txBox="1"/>
            <p:nvPr/>
          </p:nvSpPr>
          <p:spPr>
            <a:xfrm>
              <a:off x="139700" y="101600"/>
              <a:ext cx="533400" cy="571500"/>
            </a:xfrm>
            <a:prstGeom prst="rect">
              <a:avLst/>
            </a:prstGeom>
          </p:spPr>
          <p:txBody>
            <a:bodyPr lIns="50800" tIns="50800" rIns="50800" bIns="50800" rtlCol="0" anchor="ctr"/>
            <a:lstStyle/>
            <a:p>
              <a:pPr algn="ctr">
                <a:lnSpc>
                  <a:spcPts val="2659"/>
                </a:lnSpc>
                <a:spcBef>
                  <a:spcPct val="0"/>
                </a:spcBef>
              </a:pPr>
              <a:endParaRPr/>
            </a:p>
          </p:txBody>
        </p:sp>
      </p:grpSp>
      <p:grpSp>
        <p:nvGrpSpPr>
          <p:cNvPr id="19" name="Group 19">
            <a:extLst>
              <a:ext uri="{FF2B5EF4-FFF2-40B4-BE49-F238E27FC236}">
                <a16:creationId xmlns:a16="http://schemas.microsoft.com/office/drawing/2014/main" id="{5BBA2C45-C9D1-C378-096C-16E2C82FFA47}"/>
              </a:ext>
            </a:extLst>
          </p:cNvPr>
          <p:cNvGrpSpPr/>
          <p:nvPr/>
        </p:nvGrpSpPr>
        <p:grpSpPr>
          <a:xfrm>
            <a:off x="-55889" y="-1371275"/>
            <a:ext cx="1815979" cy="1815979"/>
            <a:chOff x="0" y="0"/>
            <a:chExt cx="812800" cy="812800"/>
          </a:xfrm>
        </p:grpSpPr>
        <p:sp>
          <p:nvSpPr>
            <p:cNvPr id="20" name="Freeform 20">
              <a:extLst>
                <a:ext uri="{FF2B5EF4-FFF2-40B4-BE49-F238E27FC236}">
                  <a16:creationId xmlns:a16="http://schemas.microsoft.com/office/drawing/2014/main" id="{63164B24-ECBE-8DA3-41E3-3A303073BC6A}"/>
                </a:ext>
              </a:extLst>
            </p:cNvPr>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1339"/>
            </a:solidFill>
          </p:spPr>
          <p:txBody>
            <a:bodyPr/>
            <a:lstStyle/>
            <a:p>
              <a:endParaRPr lang="en-PH"/>
            </a:p>
          </p:txBody>
        </p:sp>
        <p:sp>
          <p:nvSpPr>
            <p:cNvPr id="21" name="TextBox 21">
              <a:extLst>
                <a:ext uri="{FF2B5EF4-FFF2-40B4-BE49-F238E27FC236}">
                  <a16:creationId xmlns:a16="http://schemas.microsoft.com/office/drawing/2014/main" id="{F8931129-D6BA-94DB-120C-7A078BD49361}"/>
                </a:ext>
              </a:extLst>
            </p:cNvPr>
            <p:cNvSpPr txBox="1"/>
            <p:nvPr/>
          </p:nvSpPr>
          <p:spPr>
            <a:xfrm>
              <a:off x="139700" y="101600"/>
              <a:ext cx="533400" cy="571500"/>
            </a:xfrm>
            <a:prstGeom prst="rect">
              <a:avLst/>
            </a:prstGeom>
          </p:spPr>
          <p:txBody>
            <a:bodyPr lIns="50800" tIns="50800" rIns="50800" bIns="50800" rtlCol="0" anchor="ctr"/>
            <a:lstStyle/>
            <a:p>
              <a:pPr algn="ctr">
                <a:lnSpc>
                  <a:spcPts val="2659"/>
                </a:lnSpc>
                <a:spcBef>
                  <a:spcPct val="0"/>
                </a:spcBef>
              </a:pPr>
              <a:endParaRPr/>
            </a:p>
          </p:txBody>
        </p:sp>
      </p:grpSp>
    </p:spTree>
    <p:extLst>
      <p:ext uri="{BB962C8B-B14F-4D97-AF65-F5344CB8AC3E}">
        <p14:creationId xmlns:p14="http://schemas.microsoft.com/office/powerpoint/2010/main" val="39694439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85858D-F49A-749E-A5AA-54DFD9651839}"/>
            </a:ext>
          </a:extLst>
        </p:cNvPr>
        <p:cNvGrpSpPr/>
        <p:nvPr/>
      </p:nvGrpSpPr>
      <p:grpSpPr>
        <a:xfrm>
          <a:off x="0" y="0"/>
          <a:ext cx="0" cy="0"/>
          <a:chOff x="0" y="0"/>
          <a:chExt cx="0" cy="0"/>
        </a:xfrm>
      </p:grpSpPr>
      <p:grpSp>
        <p:nvGrpSpPr>
          <p:cNvPr id="4" name="Group 4">
            <a:extLst>
              <a:ext uri="{FF2B5EF4-FFF2-40B4-BE49-F238E27FC236}">
                <a16:creationId xmlns:a16="http://schemas.microsoft.com/office/drawing/2014/main" id="{A003610F-54EC-7D4D-A136-B2C1C6D9344C}"/>
              </a:ext>
            </a:extLst>
          </p:cNvPr>
          <p:cNvGrpSpPr/>
          <p:nvPr/>
        </p:nvGrpSpPr>
        <p:grpSpPr>
          <a:xfrm rot="-8100000">
            <a:off x="-1111301" y="7633241"/>
            <a:ext cx="2094084" cy="2296193"/>
            <a:chOff x="0" y="0"/>
            <a:chExt cx="6350000" cy="6339840"/>
          </a:xfrm>
        </p:grpSpPr>
        <p:sp>
          <p:nvSpPr>
            <p:cNvPr id="5" name="Freeform 5">
              <a:extLst>
                <a:ext uri="{FF2B5EF4-FFF2-40B4-BE49-F238E27FC236}">
                  <a16:creationId xmlns:a16="http://schemas.microsoft.com/office/drawing/2014/main" id="{BC1C112D-4442-9FE4-9D14-3DEAAEC6B845}"/>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PH"/>
            </a:p>
          </p:txBody>
        </p:sp>
      </p:grpSp>
      <p:grpSp>
        <p:nvGrpSpPr>
          <p:cNvPr id="6" name="Group 6">
            <a:extLst>
              <a:ext uri="{FF2B5EF4-FFF2-40B4-BE49-F238E27FC236}">
                <a16:creationId xmlns:a16="http://schemas.microsoft.com/office/drawing/2014/main" id="{A6DBEA0D-76F2-08A2-9CBB-2F2E9EF5E355}"/>
              </a:ext>
            </a:extLst>
          </p:cNvPr>
          <p:cNvGrpSpPr/>
          <p:nvPr/>
        </p:nvGrpSpPr>
        <p:grpSpPr>
          <a:xfrm rot="7653378">
            <a:off x="5024539" y="8686730"/>
            <a:ext cx="2497691" cy="3200541"/>
            <a:chOff x="0" y="0"/>
            <a:chExt cx="6350000" cy="6339840"/>
          </a:xfrm>
        </p:grpSpPr>
        <p:sp>
          <p:nvSpPr>
            <p:cNvPr id="7" name="Freeform 7">
              <a:extLst>
                <a:ext uri="{FF2B5EF4-FFF2-40B4-BE49-F238E27FC236}">
                  <a16:creationId xmlns:a16="http://schemas.microsoft.com/office/drawing/2014/main" id="{91DE2D4A-EBA4-5EDD-CF5C-A0411AA27738}"/>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01339"/>
            </a:solidFill>
          </p:spPr>
          <p:txBody>
            <a:bodyPr/>
            <a:lstStyle/>
            <a:p>
              <a:endParaRPr lang="en-PH"/>
            </a:p>
          </p:txBody>
        </p:sp>
      </p:grpSp>
      <p:grpSp>
        <p:nvGrpSpPr>
          <p:cNvPr id="14" name="Group 14">
            <a:extLst>
              <a:ext uri="{FF2B5EF4-FFF2-40B4-BE49-F238E27FC236}">
                <a16:creationId xmlns:a16="http://schemas.microsoft.com/office/drawing/2014/main" id="{EB60169F-33A5-1F7C-1E5A-E89F8D189E70}"/>
              </a:ext>
            </a:extLst>
          </p:cNvPr>
          <p:cNvGrpSpPr/>
          <p:nvPr/>
        </p:nvGrpSpPr>
        <p:grpSpPr>
          <a:xfrm rot="16200000">
            <a:off x="15554114" y="7572586"/>
            <a:ext cx="2590115" cy="2761144"/>
            <a:chOff x="0" y="0"/>
            <a:chExt cx="6350000" cy="6339840"/>
          </a:xfrm>
        </p:grpSpPr>
        <p:sp>
          <p:nvSpPr>
            <p:cNvPr id="15" name="Freeform 15">
              <a:extLst>
                <a:ext uri="{FF2B5EF4-FFF2-40B4-BE49-F238E27FC236}">
                  <a16:creationId xmlns:a16="http://schemas.microsoft.com/office/drawing/2014/main" id="{22DEBCFA-A2ED-9809-ABA2-CFDE160CC3C4}"/>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01339"/>
            </a:solidFill>
          </p:spPr>
          <p:txBody>
            <a:bodyPr/>
            <a:lstStyle/>
            <a:p>
              <a:endParaRPr lang="en-PH"/>
            </a:p>
          </p:txBody>
        </p:sp>
      </p:grpSp>
      <p:grpSp>
        <p:nvGrpSpPr>
          <p:cNvPr id="16" name="Group 16">
            <a:extLst>
              <a:ext uri="{FF2B5EF4-FFF2-40B4-BE49-F238E27FC236}">
                <a16:creationId xmlns:a16="http://schemas.microsoft.com/office/drawing/2014/main" id="{D9111963-2047-230C-93B7-DED142EFFBEB}"/>
              </a:ext>
            </a:extLst>
          </p:cNvPr>
          <p:cNvGrpSpPr/>
          <p:nvPr/>
        </p:nvGrpSpPr>
        <p:grpSpPr>
          <a:xfrm rot="3036913">
            <a:off x="-316891" y="278682"/>
            <a:ext cx="1264922" cy="1149995"/>
            <a:chOff x="0" y="0"/>
            <a:chExt cx="812800" cy="812800"/>
          </a:xfrm>
        </p:grpSpPr>
        <p:sp>
          <p:nvSpPr>
            <p:cNvPr id="17" name="Freeform 17">
              <a:extLst>
                <a:ext uri="{FF2B5EF4-FFF2-40B4-BE49-F238E27FC236}">
                  <a16:creationId xmlns:a16="http://schemas.microsoft.com/office/drawing/2014/main" id="{B707232B-8DC9-1038-9D02-013D37C5FFAA}"/>
                </a:ext>
              </a:extLst>
            </p:cNvPr>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69AF0F"/>
            </a:solidFill>
          </p:spPr>
          <p:txBody>
            <a:bodyPr/>
            <a:lstStyle/>
            <a:p>
              <a:endParaRPr lang="en-PH"/>
            </a:p>
          </p:txBody>
        </p:sp>
        <p:sp>
          <p:nvSpPr>
            <p:cNvPr id="18" name="TextBox 18">
              <a:extLst>
                <a:ext uri="{FF2B5EF4-FFF2-40B4-BE49-F238E27FC236}">
                  <a16:creationId xmlns:a16="http://schemas.microsoft.com/office/drawing/2014/main" id="{548A14A1-9E10-2A46-EAF0-09AF7CDC59A2}"/>
                </a:ext>
              </a:extLst>
            </p:cNvPr>
            <p:cNvSpPr txBox="1"/>
            <p:nvPr/>
          </p:nvSpPr>
          <p:spPr>
            <a:xfrm>
              <a:off x="139700" y="101600"/>
              <a:ext cx="533400" cy="571500"/>
            </a:xfrm>
            <a:prstGeom prst="rect">
              <a:avLst/>
            </a:prstGeom>
          </p:spPr>
          <p:txBody>
            <a:bodyPr lIns="50800" tIns="50800" rIns="50800" bIns="50800" rtlCol="0" anchor="ctr"/>
            <a:lstStyle/>
            <a:p>
              <a:pPr algn="ctr">
                <a:lnSpc>
                  <a:spcPts val="2659"/>
                </a:lnSpc>
                <a:spcBef>
                  <a:spcPct val="0"/>
                </a:spcBef>
              </a:pPr>
              <a:endParaRPr/>
            </a:p>
          </p:txBody>
        </p:sp>
      </p:grpSp>
      <p:grpSp>
        <p:nvGrpSpPr>
          <p:cNvPr id="19" name="Group 19">
            <a:extLst>
              <a:ext uri="{FF2B5EF4-FFF2-40B4-BE49-F238E27FC236}">
                <a16:creationId xmlns:a16="http://schemas.microsoft.com/office/drawing/2014/main" id="{2714A5A6-F70B-1648-4BFE-086D62D7CFD3}"/>
              </a:ext>
            </a:extLst>
          </p:cNvPr>
          <p:cNvGrpSpPr/>
          <p:nvPr/>
        </p:nvGrpSpPr>
        <p:grpSpPr>
          <a:xfrm rot="18883017">
            <a:off x="-185009" y="-605734"/>
            <a:ext cx="1196967" cy="1470714"/>
            <a:chOff x="0" y="0"/>
            <a:chExt cx="812800" cy="812800"/>
          </a:xfrm>
        </p:grpSpPr>
        <p:sp>
          <p:nvSpPr>
            <p:cNvPr id="20" name="Freeform 20">
              <a:extLst>
                <a:ext uri="{FF2B5EF4-FFF2-40B4-BE49-F238E27FC236}">
                  <a16:creationId xmlns:a16="http://schemas.microsoft.com/office/drawing/2014/main" id="{BF853DB8-FED3-2559-4BC4-67F19966C0D8}"/>
                </a:ext>
              </a:extLst>
            </p:cNvPr>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1339"/>
            </a:solidFill>
          </p:spPr>
          <p:txBody>
            <a:bodyPr/>
            <a:lstStyle/>
            <a:p>
              <a:endParaRPr lang="en-PH"/>
            </a:p>
          </p:txBody>
        </p:sp>
        <p:sp>
          <p:nvSpPr>
            <p:cNvPr id="21" name="TextBox 21">
              <a:extLst>
                <a:ext uri="{FF2B5EF4-FFF2-40B4-BE49-F238E27FC236}">
                  <a16:creationId xmlns:a16="http://schemas.microsoft.com/office/drawing/2014/main" id="{6E5E5E69-140D-3B6E-D21C-C0D96FBBBC3E}"/>
                </a:ext>
              </a:extLst>
            </p:cNvPr>
            <p:cNvSpPr txBox="1"/>
            <p:nvPr/>
          </p:nvSpPr>
          <p:spPr>
            <a:xfrm>
              <a:off x="139700" y="101600"/>
              <a:ext cx="533400" cy="571500"/>
            </a:xfrm>
            <a:prstGeom prst="rect">
              <a:avLst/>
            </a:prstGeom>
          </p:spPr>
          <p:txBody>
            <a:bodyPr lIns="50800" tIns="50800" rIns="50800" bIns="50800" rtlCol="0" anchor="ctr"/>
            <a:lstStyle/>
            <a:p>
              <a:pPr algn="ctr">
                <a:lnSpc>
                  <a:spcPts val="2659"/>
                </a:lnSpc>
                <a:spcBef>
                  <a:spcPct val="0"/>
                </a:spcBef>
              </a:pPr>
              <a:endParaRPr/>
            </a:p>
          </p:txBody>
        </p:sp>
      </p:grpSp>
      <p:pic>
        <p:nvPicPr>
          <p:cNvPr id="1026" name="Picture 2" descr="Marshall McLuhan - Glossary">
            <a:extLst>
              <a:ext uri="{FF2B5EF4-FFF2-40B4-BE49-F238E27FC236}">
                <a16:creationId xmlns:a16="http://schemas.microsoft.com/office/drawing/2014/main" id="{9765403C-9816-2B72-247A-AA6BC869FC22}"/>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saturation sat="400000"/>
                    </a14:imgEffect>
                  </a14:imgLayer>
                </a14:imgProps>
              </a:ext>
              <a:ext uri="{28A0092B-C50C-407E-A947-70E740481C1C}">
                <a14:useLocalDpi xmlns:a14="http://schemas.microsoft.com/office/drawing/2010/main" val="0"/>
              </a:ext>
            </a:extLst>
          </a:blip>
          <a:srcRect/>
          <a:stretch>
            <a:fillRect/>
          </a:stretch>
        </p:blipFill>
        <p:spPr bwMode="auto">
          <a:xfrm flipH="1">
            <a:off x="10591800" y="0"/>
            <a:ext cx="7723412" cy="10287000"/>
          </a:xfrm>
          <a:prstGeom prst="ellipse">
            <a:avLst/>
          </a:prstGeom>
          <a:ln w="190500" cap="rnd">
            <a:solidFill>
              <a:srgbClr val="C8C6BD"/>
            </a:solidFill>
            <a:prstDash val="solid"/>
          </a:ln>
          <a:effectLst>
            <a:outerShdw blurRad="127000" algn="bl" rotWithShape="0">
              <a:srgbClr val="000000"/>
            </a:outerShdw>
          </a:effectLst>
          <a:scene3d>
            <a:camera prst="perspectiveFront" fov="5400000"/>
            <a:lightRig rig="threePt" dir="t">
              <a:rot lat="0" lon="0" rev="19200000"/>
            </a:lightRig>
          </a:scene3d>
          <a:sp3d extrusionH="25400">
            <a:bevelT w="304800" h="152400" prst="hardEdge"/>
            <a:extrusionClr>
              <a:srgbClr val="000000"/>
            </a:extrusionClr>
          </a:sp3d>
          <a:extLst>
            <a:ext uri="{909E8E84-426E-40DD-AFC4-6F175D3DCCD1}">
              <a14:hiddenFill xmlns:a14="http://schemas.microsoft.com/office/drawing/2010/main">
                <a:solidFill>
                  <a:srgbClr val="FFFFFF"/>
                </a:solidFill>
              </a14:hiddenFill>
            </a:ext>
          </a:extLst>
        </p:spPr>
      </p:pic>
      <p:grpSp>
        <p:nvGrpSpPr>
          <p:cNvPr id="22" name="Group 4">
            <a:extLst>
              <a:ext uri="{FF2B5EF4-FFF2-40B4-BE49-F238E27FC236}">
                <a16:creationId xmlns:a16="http://schemas.microsoft.com/office/drawing/2014/main" id="{3E6AF3A1-697A-232F-6277-5B32B01C3663}"/>
              </a:ext>
            </a:extLst>
          </p:cNvPr>
          <p:cNvGrpSpPr/>
          <p:nvPr/>
        </p:nvGrpSpPr>
        <p:grpSpPr>
          <a:xfrm rot="10800000">
            <a:off x="15849600" y="-1"/>
            <a:ext cx="2414337" cy="2628900"/>
            <a:chOff x="0" y="0"/>
            <a:chExt cx="6350000" cy="6339840"/>
          </a:xfrm>
        </p:grpSpPr>
        <p:sp>
          <p:nvSpPr>
            <p:cNvPr id="23" name="Freeform 5">
              <a:extLst>
                <a:ext uri="{FF2B5EF4-FFF2-40B4-BE49-F238E27FC236}">
                  <a16:creationId xmlns:a16="http://schemas.microsoft.com/office/drawing/2014/main" id="{5D5F2B37-0A09-E818-CEFA-E1EB18FF5F79}"/>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PH"/>
            </a:p>
          </p:txBody>
        </p:sp>
      </p:grpSp>
      <p:sp>
        <p:nvSpPr>
          <p:cNvPr id="25" name="TextBox 24">
            <a:extLst>
              <a:ext uri="{FF2B5EF4-FFF2-40B4-BE49-F238E27FC236}">
                <a16:creationId xmlns:a16="http://schemas.microsoft.com/office/drawing/2014/main" id="{088B8C0F-0C67-12B0-C711-189B45D5FB26}"/>
              </a:ext>
            </a:extLst>
          </p:cNvPr>
          <p:cNvSpPr txBox="1"/>
          <p:nvPr/>
        </p:nvSpPr>
        <p:spPr>
          <a:xfrm>
            <a:off x="1092887" y="229554"/>
            <a:ext cx="9372600" cy="7478970"/>
          </a:xfrm>
          <a:prstGeom prst="rect">
            <a:avLst/>
          </a:prstGeom>
          <a:noFill/>
        </p:spPr>
        <p:txBody>
          <a:bodyPr wrap="square">
            <a:spAutoFit/>
          </a:bodyPr>
          <a:lstStyle/>
          <a:p>
            <a:pPr algn="just"/>
            <a:r>
              <a:rPr lang="en-US" sz="4400" b="1" dirty="0">
                <a:ln w="22225">
                  <a:solidFill>
                    <a:srgbClr val="7030A0"/>
                  </a:solidFill>
                  <a:prstDash val="solid"/>
                </a:ln>
                <a:solidFill>
                  <a:srgbClr val="7030A0"/>
                </a:solidFill>
                <a:latin typeface="Arial" panose="020B0604020202020204" pitchFamily="34" charset="0"/>
                <a:cs typeface="Arial" panose="020B0604020202020204" pitchFamily="34" charset="0"/>
              </a:rPr>
              <a:t>"The Global Village"</a:t>
            </a:r>
          </a:p>
          <a:p>
            <a:pPr algn="just">
              <a:buFont typeface="Arial" panose="020B0604020202020204" pitchFamily="34" charset="0"/>
              <a:buChar char="•"/>
            </a:pPr>
            <a:r>
              <a:rPr lang="en-US" sz="4000" dirty="0">
                <a:latin typeface="Arial" panose="020B0604020202020204" pitchFamily="34" charset="0"/>
                <a:cs typeface="Arial" panose="020B0604020202020204" pitchFamily="34" charset="0"/>
              </a:rPr>
              <a:t>This metaphor, popularized by </a:t>
            </a:r>
            <a:r>
              <a:rPr lang="en-US" sz="4000" b="1" dirty="0">
                <a:solidFill>
                  <a:srgbClr val="FF0000"/>
                </a:solidFill>
                <a:latin typeface="Arial" panose="020B0604020202020204" pitchFamily="34" charset="0"/>
                <a:cs typeface="Arial" panose="020B0604020202020204" pitchFamily="34" charset="0"/>
              </a:rPr>
              <a:t>Marshall McLuhan, </a:t>
            </a:r>
            <a:r>
              <a:rPr lang="en-US" sz="4000" dirty="0">
                <a:latin typeface="Arial" panose="020B0604020202020204" pitchFamily="34" charset="0"/>
                <a:cs typeface="Arial" panose="020B0604020202020204" pitchFamily="34" charset="0"/>
              </a:rPr>
              <a:t>likens the world to a small village where advancements in communication and transportation make distant places feel closer and more interconnected.</a:t>
            </a:r>
          </a:p>
          <a:p>
            <a:pPr algn="just">
              <a:buFont typeface="Arial" panose="020B0604020202020204" pitchFamily="34" charset="0"/>
              <a:buChar char="•"/>
            </a:pPr>
            <a:r>
              <a:rPr lang="en-US" sz="4000" dirty="0">
                <a:latin typeface="Arial" panose="020B0604020202020204" pitchFamily="34" charset="0"/>
                <a:cs typeface="Arial" panose="020B0604020202020204" pitchFamily="34" charset="0"/>
              </a:rPr>
              <a:t>Example: A person in Kenya video-calling someone in Canada to collaborate on a project demonstrates how global connectivity mimics the intimacy of a village.</a:t>
            </a:r>
          </a:p>
        </p:txBody>
      </p:sp>
      <p:grpSp>
        <p:nvGrpSpPr>
          <p:cNvPr id="26" name="Group 4">
            <a:extLst>
              <a:ext uri="{FF2B5EF4-FFF2-40B4-BE49-F238E27FC236}">
                <a16:creationId xmlns:a16="http://schemas.microsoft.com/office/drawing/2014/main" id="{0E92CD07-69F2-B5BC-E68D-49F249813722}"/>
              </a:ext>
            </a:extLst>
          </p:cNvPr>
          <p:cNvGrpSpPr/>
          <p:nvPr/>
        </p:nvGrpSpPr>
        <p:grpSpPr>
          <a:xfrm rot="18696069">
            <a:off x="2145589" y="7058896"/>
            <a:ext cx="2560290" cy="2790955"/>
            <a:chOff x="0" y="0"/>
            <a:chExt cx="6350000" cy="6339840"/>
          </a:xfrm>
        </p:grpSpPr>
        <p:sp>
          <p:nvSpPr>
            <p:cNvPr id="27" name="Freeform 5">
              <a:extLst>
                <a:ext uri="{FF2B5EF4-FFF2-40B4-BE49-F238E27FC236}">
                  <a16:creationId xmlns:a16="http://schemas.microsoft.com/office/drawing/2014/main" id="{978FA7C1-2ECA-3C71-0717-2E966791A6C5}"/>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PH"/>
            </a:p>
          </p:txBody>
        </p:sp>
      </p:grpSp>
      <p:grpSp>
        <p:nvGrpSpPr>
          <p:cNvPr id="28" name="Group 6">
            <a:extLst>
              <a:ext uri="{FF2B5EF4-FFF2-40B4-BE49-F238E27FC236}">
                <a16:creationId xmlns:a16="http://schemas.microsoft.com/office/drawing/2014/main" id="{77430570-233E-4F32-E664-5DDAEADC6BEB}"/>
              </a:ext>
            </a:extLst>
          </p:cNvPr>
          <p:cNvGrpSpPr/>
          <p:nvPr/>
        </p:nvGrpSpPr>
        <p:grpSpPr>
          <a:xfrm rot="7887722">
            <a:off x="9821366" y="8933005"/>
            <a:ext cx="2640184" cy="2707990"/>
            <a:chOff x="0" y="0"/>
            <a:chExt cx="6350000" cy="6339840"/>
          </a:xfrm>
        </p:grpSpPr>
        <p:sp>
          <p:nvSpPr>
            <p:cNvPr id="29" name="Freeform 7">
              <a:extLst>
                <a:ext uri="{FF2B5EF4-FFF2-40B4-BE49-F238E27FC236}">
                  <a16:creationId xmlns:a16="http://schemas.microsoft.com/office/drawing/2014/main" id="{F75AF87B-1A19-6281-9760-0CD6DFC72C30}"/>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01339"/>
            </a:solidFill>
          </p:spPr>
          <p:txBody>
            <a:bodyPr/>
            <a:lstStyle/>
            <a:p>
              <a:endParaRPr lang="en-PH"/>
            </a:p>
          </p:txBody>
        </p:sp>
      </p:grpSp>
      <p:grpSp>
        <p:nvGrpSpPr>
          <p:cNvPr id="30" name="Group 4">
            <a:extLst>
              <a:ext uri="{FF2B5EF4-FFF2-40B4-BE49-F238E27FC236}">
                <a16:creationId xmlns:a16="http://schemas.microsoft.com/office/drawing/2014/main" id="{0EB3A70A-CC68-61CE-C1AD-1B57B03E1A82}"/>
              </a:ext>
            </a:extLst>
          </p:cNvPr>
          <p:cNvGrpSpPr/>
          <p:nvPr/>
        </p:nvGrpSpPr>
        <p:grpSpPr>
          <a:xfrm rot="18696069">
            <a:off x="7215024" y="6956718"/>
            <a:ext cx="2793357" cy="2842106"/>
            <a:chOff x="0" y="0"/>
            <a:chExt cx="6350000" cy="6339840"/>
          </a:xfrm>
        </p:grpSpPr>
        <p:sp>
          <p:nvSpPr>
            <p:cNvPr id="31" name="Freeform 5">
              <a:extLst>
                <a:ext uri="{FF2B5EF4-FFF2-40B4-BE49-F238E27FC236}">
                  <a16:creationId xmlns:a16="http://schemas.microsoft.com/office/drawing/2014/main" id="{74858412-CE8F-6970-0CC2-DD7E0EE89551}"/>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PH"/>
            </a:p>
          </p:txBody>
        </p:sp>
      </p:grpSp>
    </p:spTree>
    <p:extLst>
      <p:ext uri="{BB962C8B-B14F-4D97-AF65-F5344CB8AC3E}">
        <p14:creationId xmlns:p14="http://schemas.microsoft.com/office/powerpoint/2010/main" val="16050667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AF4A67-8B30-FCBA-C0AF-1B2BEE632E85}"/>
            </a:ext>
          </a:extLst>
        </p:cNvPr>
        <p:cNvGrpSpPr/>
        <p:nvPr/>
      </p:nvGrpSpPr>
      <p:grpSpPr>
        <a:xfrm>
          <a:off x="0" y="0"/>
          <a:ext cx="0" cy="0"/>
          <a:chOff x="0" y="0"/>
          <a:chExt cx="0" cy="0"/>
        </a:xfrm>
      </p:grpSpPr>
      <p:grpSp>
        <p:nvGrpSpPr>
          <p:cNvPr id="4" name="Group 4">
            <a:extLst>
              <a:ext uri="{FF2B5EF4-FFF2-40B4-BE49-F238E27FC236}">
                <a16:creationId xmlns:a16="http://schemas.microsoft.com/office/drawing/2014/main" id="{A8BC06AE-7E5E-1DB9-7DC8-965E3F7A9941}"/>
              </a:ext>
            </a:extLst>
          </p:cNvPr>
          <p:cNvGrpSpPr/>
          <p:nvPr/>
        </p:nvGrpSpPr>
        <p:grpSpPr>
          <a:xfrm rot="-8100000">
            <a:off x="-1111301" y="7633241"/>
            <a:ext cx="2094084" cy="2296193"/>
            <a:chOff x="0" y="0"/>
            <a:chExt cx="6350000" cy="6339840"/>
          </a:xfrm>
        </p:grpSpPr>
        <p:sp>
          <p:nvSpPr>
            <p:cNvPr id="5" name="Freeform 5">
              <a:extLst>
                <a:ext uri="{FF2B5EF4-FFF2-40B4-BE49-F238E27FC236}">
                  <a16:creationId xmlns:a16="http://schemas.microsoft.com/office/drawing/2014/main" id="{9208B18B-F4ED-3D6E-E28D-431BA0C6DCD3}"/>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PH"/>
            </a:p>
          </p:txBody>
        </p:sp>
      </p:grpSp>
      <p:grpSp>
        <p:nvGrpSpPr>
          <p:cNvPr id="6" name="Group 6">
            <a:extLst>
              <a:ext uri="{FF2B5EF4-FFF2-40B4-BE49-F238E27FC236}">
                <a16:creationId xmlns:a16="http://schemas.microsoft.com/office/drawing/2014/main" id="{EF378E3B-4E4A-952C-70F4-E003FCEFF408}"/>
              </a:ext>
            </a:extLst>
          </p:cNvPr>
          <p:cNvGrpSpPr/>
          <p:nvPr/>
        </p:nvGrpSpPr>
        <p:grpSpPr>
          <a:xfrm rot="7653378">
            <a:off x="5024539" y="8686730"/>
            <a:ext cx="2497691" cy="3200541"/>
            <a:chOff x="0" y="0"/>
            <a:chExt cx="6350000" cy="6339840"/>
          </a:xfrm>
        </p:grpSpPr>
        <p:sp>
          <p:nvSpPr>
            <p:cNvPr id="7" name="Freeform 7">
              <a:extLst>
                <a:ext uri="{FF2B5EF4-FFF2-40B4-BE49-F238E27FC236}">
                  <a16:creationId xmlns:a16="http://schemas.microsoft.com/office/drawing/2014/main" id="{7128C068-D42F-8D02-2576-27DFE557ACA0}"/>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01339"/>
            </a:solidFill>
          </p:spPr>
          <p:txBody>
            <a:bodyPr/>
            <a:lstStyle/>
            <a:p>
              <a:endParaRPr lang="en-PH"/>
            </a:p>
          </p:txBody>
        </p:sp>
      </p:grpSp>
      <p:grpSp>
        <p:nvGrpSpPr>
          <p:cNvPr id="14" name="Group 14">
            <a:extLst>
              <a:ext uri="{FF2B5EF4-FFF2-40B4-BE49-F238E27FC236}">
                <a16:creationId xmlns:a16="http://schemas.microsoft.com/office/drawing/2014/main" id="{94778988-3FA3-0255-ADDF-529792A08DE2}"/>
              </a:ext>
            </a:extLst>
          </p:cNvPr>
          <p:cNvGrpSpPr/>
          <p:nvPr/>
        </p:nvGrpSpPr>
        <p:grpSpPr>
          <a:xfrm rot="16200000">
            <a:off x="15554114" y="7572586"/>
            <a:ext cx="2590115" cy="2761144"/>
            <a:chOff x="0" y="0"/>
            <a:chExt cx="6350000" cy="6339840"/>
          </a:xfrm>
        </p:grpSpPr>
        <p:sp>
          <p:nvSpPr>
            <p:cNvPr id="15" name="Freeform 15">
              <a:extLst>
                <a:ext uri="{FF2B5EF4-FFF2-40B4-BE49-F238E27FC236}">
                  <a16:creationId xmlns:a16="http://schemas.microsoft.com/office/drawing/2014/main" id="{0899EECA-A9D9-05A3-2F58-E8CC181DF0E5}"/>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01339"/>
            </a:solidFill>
          </p:spPr>
          <p:txBody>
            <a:bodyPr/>
            <a:lstStyle/>
            <a:p>
              <a:endParaRPr lang="en-PH"/>
            </a:p>
          </p:txBody>
        </p:sp>
      </p:grpSp>
      <p:grpSp>
        <p:nvGrpSpPr>
          <p:cNvPr id="16" name="Group 16">
            <a:extLst>
              <a:ext uri="{FF2B5EF4-FFF2-40B4-BE49-F238E27FC236}">
                <a16:creationId xmlns:a16="http://schemas.microsoft.com/office/drawing/2014/main" id="{A5284266-0822-5713-E49D-E1951C44691B}"/>
              </a:ext>
            </a:extLst>
          </p:cNvPr>
          <p:cNvGrpSpPr/>
          <p:nvPr/>
        </p:nvGrpSpPr>
        <p:grpSpPr>
          <a:xfrm rot="3036913">
            <a:off x="-316891" y="278682"/>
            <a:ext cx="1264922" cy="1149995"/>
            <a:chOff x="0" y="0"/>
            <a:chExt cx="812800" cy="812800"/>
          </a:xfrm>
        </p:grpSpPr>
        <p:sp>
          <p:nvSpPr>
            <p:cNvPr id="17" name="Freeform 17">
              <a:extLst>
                <a:ext uri="{FF2B5EF4-FFF2-40B4-BE49-F238E27FC236}">
                  <a16:creationId xmlns:a16="http://schemas.microsoft.com/office/drawing/2014/main" id="{7F0F4DF5-4C89-C9D8-6ADE-E3941E86D1B0}"/>
                </a:ext>
              </a:extLst>
            </p:cNvPr>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69AF0F"/>
            </a:solidFill>
          </p:spPr>
          <p:txBody>
            <a:bodyPr/>
            <a:lstStyle/>
            <a:p>
              <a:endParaRPr lang="en-PH"/>
            </a:p>
          </p:txBody>
        </p:sp>
        <p:sp>
          <p:nvSpPr>
            <p:cNvPr id="18" name="TextBox 18">
              <a:extLst>
                <a:ext uri="{FF2B5EF4-FFF2-40B4-BE49-F238E27FC236}">
                  <a16:creationId xmlns:a16="http://schemas.microsoft.com/office/drawing/2014/main" id="{B2A124D8-9F46-3301-D1B1-DC3E24D5400F}"/>
                </a:ext>
              </a:extLst>
            </p:cNvPr>
            <p:cNvSpPr txBox="1"/>
            <p:nvPr/>
          </p:nvSpPr>
          <p:spPr>
            <a:xfrm>
              <a:off x="139700" y="101600"/>
              <a:ext cx="533400" cy="571500"/>
            </a:xfrm>
            <a:prstGeom prst="rect">
              <a:avLst/>
            </a:prstGeom>
          </p:spPr>
          <p:txBody>
            <a:bodyPr lIns="50800" tIns="50800" rIns="50800" bIns="50800" rtlCol="0" anchor="ctr"/>
            <a:lstStyle/>
            <a:p>
              <a:pPr algn="ctr">
                <a:lnSpc>
                  <a:spcPts val="2659"/>
                </a:lnSpc>
                <a:spcBef>
                  <a:spcPct val="0"/>
                </a:spcBef>
              </a:pPr>
              <a:endParaRPr/>
            </a:p>
          </p:txBody>
        </p:sp>
      </p:grpSp>
      <p:grpSp>
        <p:nvGrpSpPr>
          <p:cNvPr id="19" name="Group 19">
            <a:extLst>
              <a:ext uri="{FF2B5EF4-FFF2-40B4-BE49-F238E27FC236}">
                <a16:creationId xmlns:a16="http://schemas.microsoft.com/office/drawing/2014/main" id="{F23C499B-5F2C-3105-85E0-9718671197EF}"/>
              </a:ext>
            </a:extLst>
          </p:cNvPr>
          <p:cNvGrpSpPr/>
          <p:nvPr/>
        </p:nvGrpSpPr>
        <p:grpSpPr>
          <a:xfrm rot="18883017">
            <a:off x="-185009" y="-605734"/>
            <a:ext cx="1196967" cy="1470714"/>
            <a:chOff x="0" y="0"/>
            <a:chExt cx="812800" cy="812800"/>
          </a:xfrm>
        </p:grpSpPr>
        <p:sp>
          <p:nvSpPr>
            <p:cNvPr id="20" name="Freeform 20">
              <a:extLst>
                <a:ext uri="{FF2B5EF4-FFF2-40B4-BE49-F238E27FC236}">
                  <a16:creationId xmlns:a16="http://schemas.microsoft.com/office/drawing/2014/main" id="{F59080B7-B172-C91D-5A48-959CBD8588DB}"/>
                </a:ext>
              </a:extLst>
            </p:cNvPr>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1339"/>
            </a:solidFill>
          </p:spPr>
          <p:txBody>
            <a:bodyPr/>
            <a:lstStyle/>
            <a:p>
              <a:endParaRPr lang="en-PH"/>
            </a:p>
          </p:txBody>
        </p:sp>
        <p:sp>
          <p:nvSpPr>
            <p:cNvPr id="21" name="TextBox 21">
              <a:extLst>
                <a:ext uri="{FF2B5EF4-FFF2-40B4-BE49-F238E27FC236}">
                  <a16:creationId xmlns:a16="http://schemas.microsoft.com/office/drawing/2014/main" id="{2963C07A-83CB-432F-55EC-C785D777DB3F}"/>
                </a:ext>
              </a:extLst>
            </p:cNvPr>
            <p:cNvSpPr txBox="1"/>
            <p:nvPr/>
          </p:nvSpPr>
          <p:spPr>
            <a:xfrm>
              <a:off x="139700" y="101600"/>
              <a:ext cx="533400" cy="571500"/>
            </a:xfrm>
            <a:prstGeom prst="rect">
              <a:avLst/>
            </a:prstGeom>
          </p:spPr>
          <p:txBody>
            <a:bodyPr lIns="50800" tIns="50800" rIns="50800" bIns="50800" rtlCol="0" anchor="ctr"/>
            <a:lstStyle/>
            <a:p>
              <a:pPr algn="ctr">
                <a:lnSpc>
                  <a:spcPts val="2659"/>
                </a:lnSpc>
                <a:spcBef>
                  <a:spcPct val="0"/>
                </a:spcBef>
              </a:pPr>
              <a:endParaRPr/>
            </a:p>
          </p:txBody>
        </p:sp>
      </p:grpSp>
      <p:grpSp>
        <p:nvGrpSpPr>
          <p:cNvPr id="22" name="Group 4">
            <a:extLst>
              <a:ext uri="{FF2B5EF4-FFF2-40B4-BE49-F238E27FC236}">
                <a16:creationId xmlns:a16="http://schemas.microsoft.com/office/drawing/2014/main" id="{AD26E6D4-9020-67D4-8C6F-2BFA818936E7}"/>
              </a:ext>
            </a:extLst>
          </p:cNvPr>
          <p:cNvGrpSpPr/>
          <p:nvPr/>
        </p:nvGrpSpPr>
        <p:grpSpPr>
          <a:xfrm rot="10800000">
            <a:off x="15849600" y="-1"/>
            <a:ext cx="2414337" cy="2628900"/>
            <a:chOff x="0" y="0"/>
            <a:chExt cx="6350000" cy="6339840"/>
          </a:xfrm>
        </p:grpSpPr>
        <p:sp>
          <p:nvSpPr>
            <p:cNvPr id="23" name="Freeform 5">
              <a:extLst>
                <a:ext uri="{FF2B5EF4-FFF2-40B4-BE49-F238E27FC236}">
                  <a16:creationId xmlns:a16="http://schemas.microsoft.com/office/drawing/2014/main" id="{BFDCBE67-CEFA-DDC6-3A75-636BDCD9D69E}"/>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PH"/>
            </a:p>
          </p:txBody>
        </p:sp>
      </p:grpSp>
      <p:sp>
        <p:nvSpPr>
          <p:cNvPr id="25" name="TextBox 24">
            <a:extLst>
              <a:ext uri="{FF2B5EF4-FFF2-40B4-BE49-F238E27FC236}">
                <a16:creationId xmlns:a16="http://schemas.microsoft.com/office/drawing/2014/main" id="{A0994959-E17E-6AA1-8D0D-25F504660378}"/>
              </a:ext>
            </a:extLst>
          </p:cNvPr>
          <p:cNvSpPr txBox="1"/>
          <p:nvPr/>
        </p:nvSpPr>
        <p:spPr>
          <a:xfrm>
            <a:off x="1229057" y="297346"/>
            <a:ext cx="9372600" cy="7540526"/>
          </a:xfrm>
          <a:prstGeom prst="rect">
            <a:avLst/>
          </a:prstGeom>
          <a:noFill/>
        </p:spPr>
        <p:txBody>
          <a:bodyPr wrap="square">
            <a:spAutoFit/>
          </a:bodyPr>
          <a:lstStyle/>
          <a:p>
            <a:pPr algn="just"/>
            <a:r>
              <a:rPr lang="en-US" sz="4800" b="1" dirty="0">
                <a:ln w="22225">
                  <a:solidFill>
                    <a:srgbClr val="7030A0"/>
                  </a:solidFill>
                  <a:prstDash val="solid"/>
                </a:ln>
                <a:solidFill>
                  <a:srgbClr val="7030A0"/>
                </a:solidFill>
                <a:latin typeface="Arial" panose="020B0604020202020204" pitchFamily="34" charset="0"/>
                <a:cs typeface="Arial" panose="020B0604020202020204" pitchFamily="34" charset="0"/>
              </a:rPr>
              <a:t>"Flattening the World"</a:t>
            </a:r>
          </a:p>
          <a:p>
            <a:pPr algn="just">
              <a:buFont typeface="Arial" panose="020B0604020202020204" pitchFamily="34" charset="0"/>
              <a:buChar char="•"/>
            </a:pPr>
            <a:r>
              <a:rPr lang="en-US" sz="4400" dirty="0">
                <a:latin typeface="Arial" panose="020B0604020202020204" pitchFamily="34" charset="0"/>
                <a:cs typeface="Arial" panose="020B0604020202020204" pitchFamily="34" charset="0"/>
              </a:rPr>
              <a:t>Coined by </a:t>
            </a:r>
            <a:r>
              <a:rPr lang="en-US" sz="4400" b="1" i="1" dirty="0">
                <a:solidFill>
                  <a:srgbClr val="FF0000"/>
                </a:solidFill>
                <a:latin typeface="Arial" panose="020B0604020202020204" pitchFamily="34" charset="0"/>
                <a:cs typeface="Arial" panose="020B0604020202020204" pitchFamily="34" charset="0"/>
              </a:rPr>
              <a:t>Thomas Friedman in The World is Flat,</a:t>
            </a:r>
            <a:r>
              <a:rPr lang="en-US" sz="4400" dirty="0">
                <a:latin typeface="Arial" panose="020B0604020202020204" pitchFamily="34" charset="0"/>
                <a:cs typeface="Arial" panose="020B0604020202020204" pitchFamily="34" charset="0"/>
              </a:rPr>
              <a:t> this metaphor describes the leveling of the playing field in global commerce and communication, where barriers to competition are reduced.</a:t>
            </a:r>
          </a:p>
          <a:p>
            <a:pPr algn="just">
              <a:buFont typeface="Arial" panose="020B0604020202020204" pitchFamily="34" charset="0"/>
              <a:buChar char="•"/>
            </a:pPr>
            <a:r>
              <a:rPr lang="en-US" sz="4400" b="1" i="1" dirty="0">
                <a:solidFill>
                  <a:srgbClr val="FF0000"/>
                </a:solidFill>
                <a:latin typeface="Arial" panose="020B0604020202020204" pitchFamily="34" charset="0"/>
                <a:cs typeface="Arial" panose="020B0604020202020204" pitchFamily="34" charset="0"/>
              </a:rPr>
              <a:t>Example: </a:t>
            </a:r>
            <a:r>
              <a:rPr lang="en-US" sz="4400" dirty="0">
                <a:latin typeface="Arial" panose="020B0604020202020204" pitchFamily="34" charset="0"/>
                <a:cs typeface="Arial" panose="020B0604020202020204" pitchFamily="34" charset="0"/>
              </a:rPr>
              <a:t>Outsourcing jobs from the U.S. to India for software development due to technological and cost advantages</a:t>
            </a:r>
            <a:r>
              <a:rPr lang="en-US" sz="4000" dirty="0"/>
              <a:t>.(ex call center)</a:t>
            </a:r>
          </a:p>
        </p:txBody>
      </p:sp>
      <p:grpSp>
        <p:nvGrpSpPr>
          <p:cNvPr id="26" name="Group 4">
            <a:extLst>
              <a:ext uri="{FF2B5EF4-FFF2-40B4-BE49-F238E27FC236}">
                <a16:creationId xmlns:a16="http://schemas.microsoft.com/office/drawing/2014/main" id="{29198DA2-7182-5C57-3664-C7AA49752321}"/>
              </a:ext>
            </a:extLst>
          </p:cNvPr>
          <p:cNvGrpSpPr/>
          <p:nvPr/>
        </p:nvGrpSpPr>
        <p:grpSpPr>
          <a:xfrm rot="18696069">
            <a:off x="2145589" y="7058896"/>
            <a:ext cx="2560290" cy="2790955"/>
            <a:chOff x="0" y="0"/>
            <a:chExt cx="6350000" cy="6339840"/>
          </a:xfrm>
        </p:grpSpPr>
        <p:sp>
          <p:nvSpPr>
            <p:cNvPr id="27" name="Freeform 5">
              <a:extLst>
                <a:ext uri="{FF2B5EF4-FFF2-40B4-BE49-F238E27FC236}">
                  <a16:creationId xmlns:a16="http://schemas.microsoft.com/office/drawing/2014/main" id="{7B21086A-0D02-E32C-8B9E-E46A61B77EC5}"/>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PH"/>
            </a:p>
          </p:txBody>
        </p:sp>
      </p:grpSp>
      <p:grpSp>
        <p:nvGrpSpPr>
          <p:cNvPr id="28" name="Group 6">
            <a:extLst>
              <a:ext uri="{FF2B5EF4-FFF2-40B4-BE49-F238E27FC236}">
                <a16:creationId xmlns:a16="http://schemas.microsoft.com/office/drawing/2014/main" id="{B6FEEA43-A4B5-D781-F177-8B64405E0952}"/>
              </a:ext>
            </a:extLst>
          </p:cNvPr>
          <p:cNvGrpSpPr/>
          <p:nvPr/>
        </p:nvGrpSpPr>
        <p:grpSpPr>
          <a:xfrm rot="7887722">
            <a:off x="9821366" y="8933005"/>
            <a:ext cx="2640184" cy="2707990"/>
            <a:chOff x="0" y="0"/>
            <a:chExt cx="6350000" cy="6339840"/>
          </a:xfrm>
        </p:grpSpPr>
        <p:sp>
          <p:nvSpPr>
            <p:cNvPr id="29" name="Freeform 7">
              <a:extLst>
                <a:ext uri="{FF2B5EF4-FFF2-40B4-BE49-F238E27FC236}">
                  <a16:creationId xmlns:a16="http://schemas.microsoft.com/office/drawing/2014/main" id="{F2907BB0-145C-A528-8721-4F72D1E2E437}"/>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01339"/>
            </a:solidFill>
          </p:spPr>
          <p:txBody>
            <a:bodyPr/>
            <a:lstStyle/>
            <a:p>
              <a:endParaRPr lang="en-PH"/>
            </a:p>
          </p:txBody>
        </p:sp>
      </p:grpSp>
      <p:grpSp>
        <p:nvGrpSpPr>
          <p:cNvPr id="30" name="Group 4">
            <a:extLst>
              <a:ext uri="{FF2B5EF4-FFF2-40B4-BE49-F238E27FC236}">
                <a16:creationId xmlns:a16="http://schemas.microsoft.com/office/drawing/2014/main" id="{19267F0E-FCE9-8B4F-19EC-C10658CCAF7D}"/>
              </a:ext>
            </a:extLst>
          </p:cNvPr>
          <p:cNvGrpSpPr/>
          <p:nvPr/>
        </p:nvGrpSpPr>
        <p:grpSpPr>
          <a:xfrm rot="18696069">
            <a:off x="7215024" y="6956718"/>
            <a:ext cx="2793357" cy="2842106"/>
            <a:chOff x="0" y="0"/>
            <a:chExt cx="6350000" cy="6339840"/>
          </a:xfrm>
        </p:grpSpPr>
        <p:sp>
          <p:nvSpPr>
            <p:cNvPr id="31" name="Freeform 5">
              <a:extLst>
                <a:ext uri="{FF2B5EF4-FFF2-40B4-BE49-F238E27FC236}">
                  <a16:creationId xmlns:a16="http://schemas.microsoft.com/office/drawing/2014/main" id="{295E5F13-4738-6608-6C07-425AADCC8A5F}"/>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PH"/>
            </a:p>
          </p:txBody>
        </p:sp>
      </p:grpSp>
      <p:pic>
        <p:nvPicPr>
          <p:cNvPr id="2050" name="Picture 2" descr="The World Is Flat | PPT">
            <a:extLst>
              <a:ext uri="{FF2B5EF4-FFF2-40B4-BE49-F238E27FC236}">
                <a16:creationId xmlns:a16="http://schemas.microsoft.com/office/drawing/2014/main" id="{49828B63-75C5-6646-5268-E29917121412}"/>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sharpenSoften amount="50000"/>
                    </a14:imgEffect>
                    <a14:imgEffect>
                      <a14:saturation sat="400000"/>
                    </a14:imgEffect>
                  </a14:imgLayer>
                </a14:imgProps>
              </a:ext>
              <a:ext uri="{28A0092B-C50C-407E-A947-70E740481C1C}">
                <a14:useLocalDpi xmlns:a14="http://schemas.microsoft.com/office/drawing/2010/main" val="0"/>
              </a:ext>
            </a:extLst>
          </a:blip>
          <a:srcRect r="37487"/>
          <a:stretch/>
        </p:blipFill>
        <p:spPr bwMode="auto">
          <a:xfrm>
            <a:off x="11141457" y="259246"/>
            <a:ext cx="6755683" cy="9761053"/>
          </a:xfrm>
          <a:prstGeom prst="ellipse">
            <a:avLst/>
          </a:prstGeom>
          <a:ln w="190500" cap="rnd">
            <a:solidFill>
              <a:srgbClr val="C8C6BD"/>
            </a:solidFill>
            <a:prstDash val="solid"/>
          </a:ln>
          <a:effectLst>
            <a:outerShdw blurRad="127000" algn="bl" rotWithShape="0">
              <a:srgbClr val="000000"/>
            </a:outerShdw>
          </a:effectLst>
          <a:scene3d>
            <a:camera prst="perspectiveFront" fov="5400000"/>
            <a:lightRig rig="threePt" dir="t">
              <a:rot lat="0" lon="0" rev="19200000"/>
            </a:lightRig>
          </a:scene3d>
          <a:sp3d extrusionH="25400">
            <a:bevelT w="304800" h="152400" prst="hardEdge"/>
            <a:extrusionClr>
              <a:srgbClr val="000000"/>
            </a:extrusion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614190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9A89D6-6BFB-40FF-D849-1500E67CD31B}"/>
            </a:ext>
          </a:extLst>
        </p:cNvPr>
        <p:cNvGrpSpPr/>
        <p:nvPr/>
      </p:nvGrpSpPr>
      <p:grpSpPr>
        <a:xfrm>
          <a:off x="0" y="0"/>
          <a:ext cx="0" cy="0"/>
          <a:chOff x="0" y="0"/>
          <a:chExt cx="0" cy="0"/>
        </a:xfrm>
      </p:grpSpPr>
      <p:grpSp>
        <p:nvGrpSpPr>
          <p:cNvPr id="4" name="Group 4">
            <a:extLst>
              <a:ext uri="{FF2B5EF4-FFF2-40B4-BE49-F238E27FC236}">
                <a16:creationId xmlns:a16="http://schemas.microsoft.com/office/drawing/2014/main" id="{BB8C5FD8-9089-62FD-7A74-672CB940A8BA}"/>
              </a:ext>
            </a:extLst>
          </p:cNvPr>
          <p:cNvGrpSpPr/>
          <p:nvPr/>
        </p:nvGrpSpPr>
        <p:grpSpPr>
          <a:xfrm rot="-8100000">
            <a:off x="-1111301" y="7633241"/>
            <a:ext cx="2094084" cy="2296193"/>
            <a:chOff x="0" y="0"/>
            <a:chExt cx="6350000" cy="6339840"/>
          </a:xfrm>
        </p:grpSpPr>
        <p:sp>
          <p:nvSpPr>
            <p:cNvPr id="5" name="Freeform 5">
              <a:extLst>
                <a:ext uri="{FF2B5EF4-FFF2-40B4-BE49-F238E27FC236}">
                  <a16:creationId xmlns:a16="http://schemas.microsoft.com/office/drawing/2014/main" id="{54F131ED-8452-F1E1-C6CC-6228A19D22E6}"/>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PH"/>
            </a:p>
          </p:txBody>
        </p:sp>
      </p:grpSp>
      <p:grpSp>
        <p:nvGrpSpPr>
          <p:cNvPr id="6" name="Group 6">
            <a:extLst>
              <a:ext uri="{FF2B5EF4-FFF2-40B4-BE49-F238E27FC236}">
                <a16:creationId xmlns:a16="http://schemas.microsoft.com/office/drawing/2014/main" id="{887D7BD8-0202-F5DB-2243-7E09D208291C}"/>
              </a:ext>
            </a:extLst>
          </p:cNvPr>
          <p:cNvGrpSpPr/>
          <p:nvPr/>
        </p:nvGrpSpPr>
        <p:grpSpPr>
          <a:xfrm rot="7653378">
            <a:off x="5644121" y="8647946"/>
            <a:ext cx="2497691" cy="3200541"/>
            <a:chOff x="0" y="0"/>
            <a:chExt cx="6350000" cy="6339840"/>
          </a:xfrm>
        </p:grpSpPr>
        <p:sp>
          <p:nvSpPr>
            <p:cNvPr id="7" name="Freeform 7">
              <a:extLst>
                <a:ext uri="{FF2B5EF4-FFF2-40B4-BE49-F238E27FC236}">
                  <a16:creationId xmlns:a16="http://schemas.microsoft.com/office/drawing/2014/main" id="{014873E2-0549-08ED-AF23-36B4454631D8}"/>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01339"/>
            </a:solidFill>
          </p:spPr>
          <p:txBody>
            <a:bodyPr/>
            <a:lstStyle/>
            <a:p>
              <a:endParaRPr lang="en-PH"/>
            </a:p>
          </p:txBody>
        </p:sp>
      </p:grpSp>
      <p:grpSp>
        <p:nvGrpSpPr>
          <p:cNvPr id="14" name="Group 14">
            <a:extLst>
              <a:ext uri="{FF2B5EF4-FFF2-40B4-BE49-F238E27FC236}">
                <a16:creationId xmlns:a16="http://schemas.microsoft.com/office/drawing/2014/main" id="{58EC4DE4-1941-BF8B-741C-ADB9650C5839}"/>
              </a:ext>
            </a:extLst>
          </p:cNvPr>
          <p:cNvGrpSpPr/>
          <p:nvPr/>
        </p:nvGrpSpPr>
        <p:grpSpPr>
          <a:xfrm rot="16200000">
            <a:off x="15554114" y="7572586"/>
            <a:ext cx="2590115" cy="2761144"/>
            <a:chOff x="0" y="0"/>
            <a:chExt cx="6350000" cy="6339840"/>
          </a:xfrm>
        </p:grpSpPr>
        <p:sp>
          <p:nvSpPr>
            <p:cNvPr id="15" name="Freeform 15">
              <a:extLst>
                <a:ext uri="{FF2B5EF4-FFF2-40B4-BE49-F238E27FC236}">
                  <a16:creationId xmlns:a16="http://schemas.microsoft.com/office/drawing/2014/main" id="{E94F8CDE-F097-3D9D-EA80-0C1F9B378717}"/>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01339"/>
            </a:solidFill>
          </p:spPr>
          <p:txBody>
            <a:bodyPr/>
            <a:lstStyle/>
            <a:p>
              <a:endParaRPr lang="en-PH"/>
            </a:p>
          </p:txBody>
        </p:sp>
      </p:grpSp>
      <p:grpSp>
        <p:nvGrpSpPr>
          <p:cNvPr id="16" name="Group 16">
            <a:extLst>
              <a:ext uri="{FF2B5EF4-FFF2-40B4-BE49-F238E27FC236}">
                <a16:creationId xmlns:a16="http://schemas.microsoft.com/office/drawing/2014/main" id="{629013D6-5D30-6CA1-0B14-6B095667762E}"/>
              </a:ext>
            </a:extLst>
          </p:cNvPr>
          <p:cNvGrpSpPr/>
          <p:nvPr/>
        </p:nvGrpSpPr>
        <p:grpSpPr>
          <a:xfrm rot="3036913">
            <a:off x="-316891" y="278682"/>
            <a:ext cx="1264922" cy="1149995"/>
            <a:chOff x="0" y="0"/>
            <a:chExt cx="812800" cy="812800"/>
          </a:xfrm>
        </p:grpSpPr>
        <p:sp>
          <p:nvSpPr>
            <p:cNvPr id="17" name="Freeform 17">
              <a:extLst>
                <a:ext uri="{FF2B5EF4-FFF2-40B4-BE49-F238E27FC236}">
                  <a16:creationId xmlns:a16="http://schemas.microsoft.com/office/drawing/2014/main" id="{1F75DE32-4DCF-DCFA-9C7A-F0E6C3DE4DD3}"/>
                </a:ext>
              </a:extLst>
            </p:cNvPr>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69AF0F"/>
            </a:solidFill>
          </p:spPr>
          <p:txBody>
            <a:bodyPr/>
            <a:lstStyle/>
            <a:p>
              <a:endParaRPr lang="en-PH"/>
            </a:p>
          </p:txBody>
        </p:sp>
        <p:sp>
          <p:nvSpPr>
            <p:cNvPr id="18" name="TextBox 18">
              <a:extLst>
                <a:ext uri="{FF2B5EF4-FFF2-40B4-BE49-F238E27FC236}">
                  <a16:creationId xmlns:a16="http://schemas.microsoft.com/office/drawing/2014/main" id="{2C3F26AA-40DA-6208-EB7E-B336A9E0DC05}"/>
                </a:ext>
              </a:extLst>
            </p:cNvPr>
            <p:cNvSpPr txBox="1"/>
            <p:nvPr/>
          </p:nvSpPr>
          <p:spPr>
            <a:xfrm>
              <a:off x="139700" y="101600"/>
              <a:ext cx="533400" cy="571500"/>
            </a:xfrm>
            <a:prstGeom prst="rect">
              <a:avLst/>
            </a:prstGeom>
          </p:spPr>
          <p:txBody>
            <a:bodyPr lIns="50800" tIns="50800" rIns="50800" bIns="50800" rtlCol="0" anchor="ctr"/>
            <a:lstStyle/>
            <a:p>
              <a:pPr algn="ctr">
                <a:lnSpc>
                  <a:spcPts val="2659"/>
                </a:lnSpc>
                <a:spcBef>
                  <a:spcPct val="0"/>
                </a:spcBef>
              </a:pPr>
              <a:endParaRPr/>
            </a:p>
          </p:txBody>
        </p:sp>
      </p:grpSp>
      <p:grpSp>
        <p:nvGrpSpPr>
          <p:cNvPr id="19" name="Group 19">
            <a:extLst>
              <a:ext uri="{FF2B5EF4-FFF2-40B4-BE49-F238E27FC236}">
                <a16:creationId xmlns:a16="http://schemas.microsoft.com/office/drawing/2014/main" id="{0C24704E-A202-4763-2AF5-C38E49A6BB2B}"/>
              </a:ext>
            </a:extLst>
          </p:cNvPr>
          <p:cNvGrpSpPr/>
          <p:nvPr/>
        </p:nvGrpSpPr>
        <p:grpSpPr>
          <a:xfrm rot="18883017">
            <a:off x="-185009" y="-605734"/>
            <a:ext cx="1196967" cy="1470714"/>
            <a:chOff x="0" y="0"/>
            <a:chExt cx="812800" cy="812800"/>
          </a:xfrm>
        </p:grpSpPr>
        <p:sp>
          <p:nvSpPr>
            <p:cNvPr id="20" name="Freeform 20">
              <a:extLst>
                <a:ext uri="{FF2B5EF4-FFF2-40B4-BE49-F238E27FC236}">
                  <a16:creationId xmlns:a16="http://schemas.microsoft.com/office/drawing/2014/main" id="{F13B2A09-962A-EF8C-FFA1-AD497CD99CB1}"/>
                </a:ext>
              </a:extLst>
            </p:cNvPr>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1339"/>
            </a:solidFill>
          </p:spPr>
          <p:txBody>
            <a:bodyPr/>
            <a:lstStyle/>
            <a:p>
              <a:endParaRPr lang="en-PH"/>
            </a:p>
          </p:txBody>
        </p:sp>
        <p:sp>
          <p:nvSpPr>
            <p:cNvPr id="21" name="TextBox 21">
              <a:extLst>
                <a:ext uri="{FF2B5EF4-FFF2-40B4-BE49-F238E27FC236}">
                  <a16:creationId xmlns:a16="http://schemas.microsoft.com/office/drawing/2014/main" id="{B0F7F532-84B1-D2C8-B58E-119C15392E08}"/>
                </a:ext>
              </a:extLst>
            </p:cNvPr>
            <p:cNvSpPr txBox="1"/>
            <p:nvPr/>
          </p:nvSpPr>
          <p:spPr>
            <a:xfrm>
              <a:off x="139700" y="101600"/>
              <a:ext cx="533400" cy="571500"/>
            </a:xfrm>
            <a:prstGeom prst="rect">
              <a:avLst/>
            </a:prstGeom>
          </p:spPr>
          <p:txBody>
            <a:bodyPr lIns="50800" tIns="50800" rIns="50800" bIns="50800" rtlCol="0" anchor="ctr"/>
            <a:lstStyle/>
            <a:p>
              <a:pPr algn="ctr">
                <a:lnSpc>
                  <a:spcPts val="2659"/>
                </a:lnSpc>
                <a:spcBef>
                  <a:spcPct val="0"/>
                </a:spcBef>
              </a:pPr>
              <a:endParaRPr/>
            </a:p>
          </p:txBody>
        </p:sp>
      </p:grpSp>
      <p:grpSp>
        <p:nvGrpSpPr>
          <p:cNvPr id="22" name="Group 4">
            <a:extLst>
              <a:ext uri="{FF2B5EF4-FFF2-40B4-BE49-F238E27FC236}">
                <a16:creationId xmlns:a16="http://schemas.microsoft.com/office/drawing/2014/main" id="{577716F5-AC00-0DAA-215A-30CE70648D28}"/>
              </a:ext>
            </a:extLst>
          </p:cNvPr>
          <p:cNvGrpSpPr/>
          <p:nvPr/>
        </p:nvGrpSpPr>
        <p:grpSpPr>
          <a:xfrm rot="10800000">
            <a:off x="16230600" y="146677"/>
            <a:ext cx="1828801" cy="2209116"/>
            <a:chOff x="0" y="0"/>
            <a:chExt cx="6350000" cy="6339840"/>
          </a:xfrm>
        </p:grpSpPr>
        <p:sp>
          <p:nvSpPr>
            <p:cNvPr id="23" name="Freeform 5">
              <a:extLst>
                <a:ext uri="{FF2B5EF4-FFF2-40B4-BE49-F238E27FC236}">
                  <a16:creationId xmlns:a16="http://schemas.microsoft.com/office/drawing/2014/main" id="{8E5C2BA5-9CC7-AC96-597D-50C167A88775}"/>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PH"/>
            </a:p>
          </p:txBody>
        </p:sp>
      </p:grpSp>
      <p:sp>
        <p:nvSpPr>
          <p:cNvPr id="25" name="TextBox 24">
            <a:extLst>
              <a:ext uri="{FF2B5EF4-FFF2-40B4-BE49-F238E27FC236}">
                <a16:creationId xmlns:a16="http://schemas.microsoft.com/office/drawing/2014/main" id="{D4284BCC-28F5-86E3-EE14-0B4C27795504}"/>
              </a:ext>
            </a:extLst>
          </p:cNvPr>
          <p:cNvSpPr txBox="1"/>
          <p:nvPr/>
        </p:nvSpPr>
        <p:spPr>
          <a:xfrm>
            <a:off x="1415539" y="259246"/>
            <a:ext cx="9997715" cy="8217634"/>
          </a:xfrm>
          <a:prstGeom prst="rect">
            <a:avLst/>
          </a:prstGeom>
          <a:noFill/>
        </p:spPr>
        <p:txBody>
          <a:bodyPr wrap="square">
            <a:spAutoFit/>
          </a:bodyPr>
          <a:lstStyle/>
          <a:p>
            <a:r>
              <a:rPr lang="en-US" sz="4800" b="1" dirty="0">
                <a:ln w="22225">
                  <a:solidFill>
                    <a:srgbClr val="7030A0"/>
                  </a:solidFill>
                  <a:prstDash val="solid"/>
                </a:ln>
                <a:solidFill>
                  <a:srgbClr val="7030A0"/>
                </a:solidFill>
                <a:latin typeface="Arial" panose="020B0604020202020204" pitchFamily="34" charset="0"/>
                <a:cs typeface="Arial" panose="020B0604020202020204" pitchFamily="34" charset="0"/>
              </a:rPr>
              <a:t>"Globalization as a Tapestry"</a:t>
            </a:r>
          </a:p>
          <a:p>
            <a:pPr algn="just">
              <a:buFont typeface="Arial" panose="020B0604020202020204" pitchFamily="34" charset="0"/>
              <a:buChar char="•"/>
            </a:pPr>
            <a:r>
              <a:rPr lang="en-US" sz="4800" dirty="0"/>
              <a:t>This metaphor illustrates how different </a:t>
            </a:r>
            <a:r>
              <a:rPr lang="en-US" sz="4800" i="1" u="sng" dirty="0"/>
              <a:t>cultures</a:t>
            </a:r>
            <a:r>
              <a:rPr lang="en-US" sz="4800" dirty="0"/>
              <a:t>, </a:t>
            </a:r>
            <a:r>
              <a:rPr lang="en-US" sz="4800" i="1" u="sng" dirty="0"/>
              <a:t>economies</a:t>
            </a:r>
            <a:r>
              <a:rPr lang="en-US" sz="4800" dirty="0"/>
              <a:t>, and </a:t>
            </a:r>
            <a:r>
              <a:rPr lang="en-US" sz="4800" i="1" u="sng" dirty="0"/>
              <a:t>societies</a:t>
            </a:r>
            <a:r>
              <a:rPr lang="en-US" sz="4800" dirty="0"/>
              <a:t> are interwoven to create a rich, interconnected fabric of global interactions.</a:t>
            </a:r>
          </a:p>
          <a:p>
            <a:pPr>
              <a:buFont typeface="Arial" panose="020B0604020202020204" pitchFamily="34" charset="0"/>
              <a:buChar char="•"/>
            </a:pPr>
            <a:r>
              <a:rPr lang="en-US" sz="4800" b="1" i="1" dirty="0">
                <a:solidFill>
                  <a:srgbClr val="FF0000"/>
                </a:solidFill>
              </a:rPr>
              <a:t>Example: </a:t>
            </a:r>
            <a:r>
              <a:rPr lang="en-US" sz="4800" dirty="0"/>
              <a:t>The fashion industry combines Italian design, Chinese manufacturing, and global online retail platforms to deliver products worldwide.</a:t>
            </a:r>
          </a:p>
        </p:txBody>
      </p:sp>
      <p:grpSp>
        <p:nvGrpSpPr>
          <p:cNvPr id="26" name="Group 4">
            <a:extLst>
              <a:ext uri="{FF2B5EF4-FFF2-40B4-BE49-F238E27FC236}">
                <a16:creationId xmlns:a16="http://schemas.microsoft.com/office/drawing/2014/main" id="{9DDF5402-3E35-B6D5-D62F-92DF8EDECD4B}"/>
              </a:ext>
            </a:extLst>
          </p:cNvPr>
          <p:cNvGrpSpPr/>
          <p:nvPr/>
        </p:nvGrpSpPr>
        <p:grpSpPr>
          <a:xfrm rot="18696069">
            <a:off x="2161982" y="7107189"/>
            <a:ext cx="2560290" cy="2790955"/>
            <a:chOff x="0" y="0"/>
            <a:chExt cx="6350000" cy="6339840"/>
          </a:xfrm>
        </p:grpSpPr>
        <p:sp>
          <p:nvSpPr>
            <p:cNvPr id="27" name="Freeform 5">
              <a:extLst>
                <a:ext uri="{FF2B5EF4-FFF2-40B4-BE49-F238E27FC236}">
                  <a16:creationId xmlns:a16="http://schemas.microsoft.com/office/drawing/2014/main" id="{735C1AD3-4A4F-F75A-3B79-02E9BD6D3BC4}"/>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PH"/>
            </a:p>
          </p:txBody>
        </p:sp>
      </p:grpSp>
      <p:grpSp>
        <p:nvGrpSpPr>
          <p:cNvPr id="28" name="Group 6">
            <a:extLst>
              <a:ext uri="{FF2B5EF4-FFF2-40B4-BE49-F238E27FC236}">
                <a16:creationId xmlns:a16="http://schemas.microsoft.com/office/drawing/2014/main" id="{BEB94295-F2F5-9219-490D-E1DEB2AE4AA9}"/>
              </a:ext>
            </a:extLst>
          </p:cNvPr>
          <p:cNvGrpSpPr/>
          <p:nvPr/>
        </p:nvGrpSpPr>
        <p:grpSpPr>
          <a:xfrm rot="7887722">
            <a:off x="10769194" y="8761212"/>
            <a:ext cx="2944714" cy="3219616"/>
            <a:chOff x="0" y="0"/>
            <a:chExt cx="6350000" cy="6339840"/>
          </a:xfrm>
        </p:grpSpPr>
        <p:sp>
          <p:nvSpPr>
            <p:cNvPr id="29" name="Freeform 7">
              <a:extLst>
                <a:ext uri="{FF2B5EF4-FFF2-40B4-BE49-F238E27FC236}">
                  <a16:creationId xmlns:a16="http://schemas.microsoft.com/office/drawing/2014/main" id="{EB42A70D-23C2-8FA2-2F50-4E0121A2AFC6}"/>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01339"/>
            </a:solidFill>
          </p:spPr>
          <p:txBody>
            <a:bodyPr/>
            <a:lstStyle/>
            <a:p>
              <a:endParaRPr lang="en-PH"/>
            </a:p>
          </p:txBody>
        </p:sp>
      </p:grpSp>
      <p:grpSp>
        <p:nvGrpSpPr>
          <p:cNvPr id="30" name="Group 4">
            <a:extLst>
              <a:ext uri="{FF2B5EF4-FFF2-40B4-BE49-F238E27FC236}">
                <a16:creationId xmlns:a16="http://schemas.microsoft.com/office/drawing/2014/main" id="{C255A1CB-A5C2-30B2-A596-4FF59DC87818}"/>
              </a:ext>
            </a:extLst>
          </p:cNvPr>
          <p:cNvGrpSpPr/>
          <p:nvPr/>
        </p:nvGrpSpPr>
        <p:grpSpPr>
          <a:xfrm rot="18696069">
            <a:off x="8149496" y="6987108"/>
            <a:ext cx="2523663" cy="2832209"/>
            <a:chOff x="0" y="0"/>
            <a:chExt cx="6350000" cy="6339840"/>
          </a:xfrm>
        </p:grpSpPr>
        <p:sp>
          <p:nvSpPr>
            <p:cNvPr id="31" name="Freeform 5">
              <a:extLst>
                <a:ext uri="{FF2B5EF4-FFF2-40B4-BE49-F238E27FC236}">
                  <a16:creationId xmlns:a16="http://schemas.microsoft.com/office/drawing/2014/main" id="{F4F51650-1051-9DC2-2C75-0339EE220D66}"/>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PH"/>
            </a:p>
          </p:txBody>
        </p:sp>
      </p:grpSp>
      <p:pic>
        <p:nvPicPr>
          <p:cNvPr id="3074" name="Picture 2" descr="The global impact of the fashion industry | War on Want">
            <a:extLst>
              <a:ext uri="{FF2B5EF4-FFF2-40B4-BE49-F238E27FC236}">
                <a16:creationId xmlns:a16="http://schemas.microsoft.com/office/drawing/2014/main" id="{0C72CDC1-8FA5-3753-41EC-1FF2E1920E6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47440" y="131628"/>
            <a:ext cx="6148409" cy="9684854"/>
          </a:xfrm>
          <a:prstGeom prst="ellipse">
            <a:avLst/>
          </a:prstGeom>
          <a:ln w="190500" cap="rnd">
            <a:solidFill>
              <a:srgbClr val="C8C6BD"/>
            </a:solidFill>
            <a:prstDash val="solid"/>
          </a:ln>
          <a:effectLst>
            <a:outerShdw blurRad="127000" algn="bl" rotWithShape="0">
              <a:srgbClr val="000000"/>
            </a:outerShdw>
          </a:effectLst>
          <a:scene3d>
            <a:camera prst="perspectiveFront" fov="5400000"/>
            <a:lightRig rig="threePt" dir="t">
              <a:rot lat="0" lon="0" rev="19200000"/>
            </a:lightRig>
          </a:scene3d>
          <a:sp3d extrusionH="25400">
            <a:bevelT w="304800" h="152400" prst="hardEdge"/>
            <a:extrusionClr>
              <a:srgbClr val="000000"/>
            </a:extrusion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505964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1DD5C8-A800-62EA-334D-ACE06E44BA67}"/>
            </a:ext>
          </a:extLst>
        </p:cNvPr>
        <p:cNvGrpSpPr/>
        <p:nvPr/>
      </p:nvGrpSpPr>
      <p:grpSpPr>
        <a:xfrm>
          <a:off x="0" y="0"/>
          <a:ext cx="0" cy="0"/>
          <a:chOff x="0" y="0"/>
          <a:chExt cx="0" cy="0"/>
        </a:xfrm>
      </p:grpSpPr>
      <p:grpSp>
        <p:nvGrpSpPr>
          <p:cNvPr id="4" name="Group 4">
            <a:extLst>
              <a:ext uri="{FF2B5EF4-FFF2-40B4-BE49-F238E27FC236}">
                <a16:creationId xmlns:a16="http://schemas.microsoft.com/office/drawing/2014/main" id="{A02D5738-F7A4-84A2-7AD1-EFE09652040D}"/>
              </a:ext>
            </a:extLst>
          </p:cNvPr>
          <p:cNvGrpSpPr/>
          <p:nvPr/>
        </p:nvGrpSpPr>
        <p:grpSpPr>
          <a:xfrm rot="-8100000">
            <a:off x="-1111301" y="7633241"/>
            <a:ext cx="2094084" cy="2296193"/>
            <a:chOff x="0" y="0"/>
            <a:chExt cx="6350000" cy="6339840"/>
          </a:xfrm>
        </p:grpSpPr>
        <p:sp>
          <p:nvSpPr>
            <p:cNvPr id="5" name="Freeform 5">
              <a:extLst>
                <a:ext uri="{FF2B5EF4-FFF2-40B4-BE49-F238E27FC236}">
                  <a16:creationId xmlns:a16="http://schemas.microsoft.com/office/drawing/2014/main" id="{803B95BF-1EDB-D765-CE8A-9209BCB77745}"/>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PH"/>
            </a:p>
          </p:txBody>
        </p:sp>
      </p:grpSp>
      <p:grpSp>
        <p:nvGrpSpPr>
          <p:cNvPr id="6" name="Group 6">
            <a:extLst>
              <a:ext uri="{FF2B5EF4-FFF2-40B4-BE49-F238E27FC236}">
                <a16:creationId xmlns:a16="http://schemas.microsoft.com/office/drawing/2014/main" id="{154A2898-2999-A095-ABA3-4B3E7A06FD2C}"/>
              </a:ext>
            </a:extLst>
          </p:cNvPr>
          <p:cNvGrpSpPr/>
          <p:nvPr/>
        </p:nvGrpSpPr>
        <p:grpSpPr>
          <a:xfrm rot="7653378">
            <a:off x="5644121" y="8647946"/>
            <a:ext cx="2497691" cy="3200541"/>
            <a:chOff x="0" y="0"/>
            <a:chExt cx="6350000" cy="6339840"/>
          </a:xfrm>
        </p:grpSpPr>
        <p:sp>
          <p:nvSpPr>
            <p:cNvPr id="7" name="Freeform 7">
              <a:extLst>
                <a:ext uri="{FF2B5EF4-FFF2-40B4-BE49-F238E27FC236}">
                  <a16:creationId xmlns:a16="http://schemas.microsoft.com/office/drawing/2014/main" id="{EFE7F55A-144D-7121-0BCB-C08F61477E7E}"/>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01339"/>
            </a:solidFill>
          </p:spPr>
          <p:txBody>
            <a:bodyPr/>
            <a:lstStyle/>
            <a:p>
              <a:endParaRPr lang="en-PH"/>
            </a:p>
          </p:txBody>
        </p:sp>
      </p:grpSp>
      <p:grpSp>
        <p:nvGrpSpPr>
          <p:cNvPr id="14" name="Group 14">
            <a:extLst>
              <a:ext uri="{FF2B5EF4-FFF2-40B4-BE49-F238E27FC236}">
                <a16:creationId xmlns:a16="http://schemas.microsoft.com/office/drawing/2014/main" id="{82D09AC6-7BE4-B135-8434-DB44A76648E1}"/>
              </a:ext>
            </a:extLst>
          </p:cNvPr>
          <p:cNvGrpSpPr/>
          <p:nvPr/>
        </p:nvGrpSpPr>
        <p:grpSpPr>
          <a:xfrm rot="16200000">
            <a:off x="15554114" y="7572586"/>
            <a:ext cx="2590115" cy="2761144"/>
            <a:chOff x="0" y="0"/>
            <a:chExt cx="6350000" cy="6339840"/>
          </a:xfrm>
        </p:grpSpPr>
        <p:sp>
          <p:nvSpPr>
            <p:cNvPr id="15" name="Freeform 15">
              <a:extLst>
                <a:ext uri="{FF2B5EF4-FFF2-40B4-BE49-F238E27FC236}">
                  <a16:creationId xmlns:a16="http://schemas.microsoft.com/office/drawing/2014/main" id="{AC8250F2-FECF-93AD-F308-85E225CC0FB6}"/>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01339"/>
            </a:solidFill>
          </p:spPr>
          <p:txBody>
            <a:bodyPr/>
            <a:lstStyle/>
            <a:p>
              <a:endParaRPr lang="en-PH"/>
            </a:p>
          </p:txBody>
        </p:sp>
      </p:grpSp>
      <p:grpSp>
        <p:nvGrpSpPr>
          <p:cNvPr id="16" name="Group 16">
            <a:extLst>
              <a:ext uri="{FF2B5EF4-FFF2-40B4-BE49-F238E27FC236}">
                <a16:creationId xmlns:a16="http://schemas.microsoft.com/office/drawing/2014/main" id="{5D3074F6-18ED-3054-5BBB-160A4589A1C0}"/>
              </a:ext>
            </a:extLst>
          </p:cNvPr>
          <p:cNvGrpSpPr/>
          <p:nvPr/>
        </p:nvGrpSpPr>
        <p:grpSpPr>
          <a:xfrm rot="3036913">
            <a:off x="-316891" y="278682"/>
            <a:ext cx="1264922" cy="1149995"/>
            <a:chOff x="0" y="0"/>
            <a:chExt cx="812800" cy="812800"/>
          </a:xfrm>
        </p:grpSpPr>
        <p:sp>
          <p:nvSpPr>
            <p:cNvPr id="17" name="Freeform 17">
              <a:extLst>
                <a:ext uri="{FF2B5EF4-FFF2-40B4-BE49-F238E27FC236}">
                  <a16:creationId xmlns:a16="http://schemas.microsoft.com/office/drawing/2014/main" id="{4B004799-9C1A-20AF-E4E7-F7B5AA940B30}"/>
                </a:ext>
              </a:extLst>
            </p:cNvPr>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69AF0F"/>
            </a:solidFill>
          </p:spPr>
          <p:txBody>
            <a:bodyPr/>
            <a:lstStyle/>
            <a:p>
              <a:endParaRPr lang="en-PH"/>
            </a:p>
          </p:txBody>
        </p:sp>
        <p:sp>
          <p:nvSpPr>
            <p:cNvPr id="18" name="TextBox 18">
              <a:extLst>
                <a:ext uri="{FF2B5EF4-FFF2-40B4-BE49-F238E27FC236}">
                  <a16:creationId xmlns:a16="http://schemas.microsoft.com/office/drawing/2014/main" id="{8D5320F0-1872-F9E1-76FD-A8458073619F}"/>
                </a:ext>
              </a:extLst>
            </p:cNvPr>
            <p:cNvSpPr txBox="1"/>
            <p:nvPr/>
          </p:nvSpPr>
          <p:spPr>
            <a:xfrm>
              <a:off x="139700" y="101600"/>
              <a:ext cx="533400" cy="571500"/>
            </a:xfrm>
            <a:prstGeom prst="rect">
              <a:avLst/>
            </a:prstGeom>
          </p:spPr>
          <p:txBody>
            <a:bodyPr lIns="50800" tIns="50800" rIns="50800" bIns="50800" rtlCol="0" anchor="ctr"/>
            <a:lstStyle/>
            <a:p>
              <a:pPr algn="ctr">
                <a:lnSpc>
                  <a:spcPts val="2659"/>
                </a:lnSpc>
                <a:spcBef>
                  <a:spcPct val="0"/>
                </a:spcBef>
              </a:pPr>
              <a:endParaRPr/>
            </a:p>
          </p:txBody>
        </p:sp>
      </p:grpSp>
      <p:grpSp>
        <p:nvGrpSpPr>
          <p:cNvPr id="19" name="Group 19">
            <a:extLst>
              <a:ext uri="{FF2B5EF4-FFF2-40B4-BE49-F238E27FC236}">
                <a16:creationId xmlns:a16="http://schemas.microsoft.com/office/drawing/2014/main" id="{1A6CB1E7-DE69-8BD3-4668-AD8D8CDF1259}"/>
              </a:ext>
            </a:extLst>
          </p:cNvPr>
          <p:cNvGrpSpPr/>
          <p:nvPr/>
        </p:nvGrpSpPr>
        <p:grpSpPr>
          <a:xfrm rot="18883017">
            <a:off x="-185009" y="-605734"/>
            <a:ext cx="1196967" cy="1470714"/>
            <a:chOff x="0" y="0"/>
            <a:chExt cx="812800" cy="812800"/>
          </a:xfrm>
        </p:grpSpPr>
        <p:sp>
          <p:nvSpPr>
            <p:cNvPr id="20" name="Freeform 20">
              <a:extLst>
                <a:ext uri="{FF2B5EF4-FFF2-40B4-BE49-F238E27FC236}">
                  <a16:creationId xmlns:a16="http://schemas.microsoft.com/office/drawing/2014/main" id="{E96B617A-9136-A15B-46C6-187D73206C71}"/>
                </a:ext>
              </a:extLst>
            </p:cNvPr>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1339"/>
            </a:solidFill>
          </p:spPr>
          <p:txBody>
            <a:bodyPr/>
            <a:lstStyle/>
            <a:p>
              <a:endParaRPr lang="en-PH"/>
            </a:p>
          </p:txBody>
        </p:sp>
        <p:sp>
          <p:nvSpPr>
            <p:cNvPr id="21" name="TextBox 21">
              <a:extLst>
                <a:ext uri="{FF2B5EF4-FFF2-40B4-BE49-F238E27FC236}">
                  <a16:creationId xmlns:a16="http://schemas.microsoft.com/office/drawing/2014/main" id="{E11B66C1-BBAA-93AA-BA87-8237FD206050}"/>
                </a:ext>
              </a:extLst>
            </p:cNvPr>
            <p:cNvSpPr txBox="1"/>
            <p:nvPr/>
          </p:nvSpPr>
          <p:spPr>
            <a:xfrm>
              <a:off x="139700" y="101600"/>
              <a:ext cx="533400" cy="571500"/>
            </a:xfrm>
            <a:prstGeom prst="rect">
              <a:avLst/>
            </a:prstGeom>
          </p:spPr>
          <p:txBody>
            <a:bodyPr lIns="50800" tIns="50800" rIns="50800" bIns="50800" rtlCol="0" anchor="ctr"/>
            <a:lstStyle/>
            <a:p>
              <a:pPr algn="ctr">
                <a:lnSpc>
                  <a:spcPts val="2659"/>
                </a:lnSpc>
                <a:spcBef>
                  <a:spcPct val="0"/>
                </a:spcBef>
              </a:pPr>
              <a:endParaRPr/>
            </a:p>
          </p:txBody>
        </p:sp>
      </p:grpSp>
      <p:grpSp>
        <p:nvGrpSpPr>
          <p:cNvPr id="22" name="Group 4">
            <a:extLst>
              <a:ext uri="{FF2B5EF4-FFF2-40B4-BE49-F238E27FC236}">
                <a16:creationId xmlns:a16="http://schemas.microsoft.com/office/drawing/2014/main" id="{834088FD-0402-1967-3F62-877956F4BEFC}"/>
              </a:ext>
            </a:extLst>
          </p:cNvPr>
          <p:cNvGrpSpPr/>
          <p:nvPr/>
        </p:nvGrpSpPr>
        <p:grpSpPr>
          <a:xfrm rot="10800000">
            <a:off x="16230600" y="146677"/>
            <a:ext cx="1828801" cy="2209116"/>
            <a:chOff x="0" y="0"/>
            <a:chExt cx="6350000" cy="6339840"/>
          </a:xfrm>
        </p:grpSpPr>
        <p:sp>
          <p:nvSpPr>
            <p:cNvPr id="23" name="Freeform 5">
              <a:extLst>
                <a:ext uri="{FF2B5EF4-FFF2-40B4-BE49-F238E27FC236}">
                  <a16:creationId xmlns:a16="http://schemas.microsoft.com/office/drawing/2014/main" id="{EC5EC005-61BD-AA78-24D3-2670D644E7DE}"/>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PH"/>
            </a:p>
          </p:txBody>
        </p:sp>
      </p:grpSp>
      <p:sp>
        <p:nvSpPr>
          <p:cNvPr id="25" name="TextBox 24">
            <a:extLst>
              <a:ext uri="{FF2B5EF4-FFF2-40B4-BE49-F238E27FC236}">
                <a16:creationId xmlns:a16="http://schemas.microsoft.com/office/drawing/2014/main" id="{4B9BAF90-799A-B025-7A97-44327CD70830}"/>
              </a:ext>
            </a:extLst>
          </p:cNvPr>
          <p:cNvSpPr txBox="1"/>
          <p:nvPr/>
        </p:nvSpPr>
        <p:spPr>
          <a:xfrm>
            <a:off x="1270979" y="229734"/>
            <a:ext cx="9997715" cy="8402300"/>
          </a:xfrm>
          <a:prstGeom prst="rect">
            <a:avLst/>
          </a:prstGeom>
          <a:noFill/>
        </p:spPr>
        <p:txBody>
          <a:bodyPr wrap="square">
            <a:spAutoFit/>
          </a:bodyPr>
          <a:lstStyle/>
          <a:p>
            <a:pPr algn="just"/>
            <a:r>
              <a:rPr lang="en-US" sz="5400" dirty="0"/>
              <a:t>The metaphor of </a:t>
            </a:r>
            <a:r>
              <a:rPr lang="en-US" sz="5400" b="1" dirty="0">
                <a:solidFill>
                  <a:srgbClr val="FF0000"/>
                </a:solidFill>
                <a:highlight>
                  <a:srgbClr val="FFFF00"/>
                </a:highlight>
              </a:rPr>
              <a:t>"flow"</a:t>
            </a:r>
            <a:r>
              <a:rPr lang="en-US" sz="5400" dirty="0">
                <a:solidFill>
                  <a:srgbClr val="FF0000"/>
                </a:solidFill>
                <a:highlight>
                  <a:srgbClr val="FFFF00"/>
                </a:highlight>
              </a:rPr>
              <a:t> </a:t>
            </a:r>
            <a:r>
              <a:rPr lang="en-US" sz="5400" dirty="0"/>
              <a:t>in globalization describes the dynamic and continuous movement of people, goods, ideas, capital, and information across borders. It emphasizes the interconnected and fluid nature of global exchanges, where boundaries are increasingly less restrictive.</a:t>
            </a:r>
          </a:p>
        </p:txBody>
      </p:sp>
      <p:grpSp>
        <p:nvGrpSpPr>
          <p:cNvPr id="26" name="Group 4">
            <a:extLst>
              <a:ext uri="{FF2B5EF4-FFF2-40B4-BE49-F238E27FC236}">
                <a16:creationId xmlns:a16="http://schemas.microsoft.com/office/drawing/2014/main" id="{9C204E17-A227-A0F9-B369-91EE0FBC5582}"/>
              </a:ext>
            </a:extLst>
          </p:cNvPr>
          <p:cNvGrpSpPr/>
          <p:nvPr/>
        </p:nvGrpSpPr>
        <p:grpSpPr>
          <a:xfrm rot="18696069">
            <a:off x="2161982" y="7107189"/>
            <a:ext cx="2560290" cy="2790955"/>
            <a:chOff x="0" y="0"/>
            <a:chExt cx="6350000" cy="6339840"/>
          </a:xfrm>
        </p:grpSpPr>
        <p:sp>
          <p:nvSpPr>
            <p:cNvPr id="27" name="Freeform 5">
              <a:extLst>
                <a:ext uri="{FF2B5EF4-FFF2-40B4-BE49-F238E27FC236}">
                  <a16:creationId xmlns:a16="http://schemas.microsoft.com/office/drawing/2014/main" id="{46C53E78-9CCF-9E19-5C9C-774DC7A4BB18}"/>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PH"/>
            </a:p>
          </p:txBody>
        </p:sp>
      </p:grpSp>
      <p:grpSp>
        <p:nvGrpSpPr>
          <p:cNvPr id="28" name="Group 6">
            <a:extLst>
              <a:ext uri="{FF2B5EF4-FFF2-40B4-BE49-F238E27FC236}">
                <a16:creationId xmlns:a16="http://schemas.microsoft.com/office/drawing/2014/main" id="{CA3E4F81-0BD3-5790-34AF-EC31DD83B0A2}"/>
              </a:ext>
            </a:extLst>
          </p:cNvPr>
          <p:cNvGrpSpPr/>
          <p:nvPr/>
        </p:nvGrpSpPr>
        <p:grpSpPr>
          <a:xfrm rot="7887722">
            <a:off x="10769194" y="8761212"/>
            <a:ext cx="2944714" cy="3219616"/>
            <a:chOff x="0" y="0"/>
            <a:chExt cx="6350000" cy="6339840"/>
          </a:xfrm>
        </p:grpSpPr>
        <p:sp>
          <p:nvSpPr>
            <p:cNvPr id="29" name="Freeform 7">
              <a:extLst>
                <a:ext uri="{FF2B5EF4-FFF2-40B4-BE49-F238E27FC236}">
                  <a16:creationId xmlns:a16="http://schemas.microsoft.com/office/drawing/2014/main" id="{9A24861B-C7DC-D2E1-4948-55DFA4A7C400}"/>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01339"/>
            </a:solidFill>
          </p:spPr>
          <p:txBody>
            <a:bodyPr/>
            <a:lstStyle/>
            <a:p>
              <a:endParaRPr lang="en-PH"/>
            </a:p>
          </p:txBody>
        </p:sp>
      </p:grpSp>
      <p:grpSp>
        <p:nvGrpSpPr>
          <p:cNvPr id="30" name="Group 4">
            <a:extLst>
              <a:ext uri="{FF2B5EF4-FFF2-40B4-BE49-F238E27FC236}">
                <a16:creationId xmlns:a16="http://schemas.microsoft.com/office/drawing/2014/main" id="{CDD2502F-FD62-9468-B1D0-F56CB49032F4}"/>
              </a:ext>
            </a:extLst>
          </p:cNvPr>
          <p:cNvGrpSpPr/>
          <p:nvPr/>
        </p:nvGrpSpPr>
        <p:grpSpPr>
          <a:xfrm rot="18696069">
            <a:off x="8149496" y="6987108"/>
            <a:ext cx="2523663" cy="2832209"/>
            <a:chOff x="0" y="0"/>
            <a:chExt cx="6350000" cy="6339840"/>
          </a:xfrm>
        </p:grpSpPr>
        <p:sp>
          <p:nvSpPr>
            <p:cNvPr id="31" name="Freeform 5">
              <a:extLst>
                <a:ext uri="{FF2B5EF4-FFF2-40B4-BE49-F238E27FC236}">
                  <a16:creationId xmlns:a16="http://schemas.microsoft.com/office/drawing/2014/main" id="{D629AF94-700E-4F6C-E516-741CBC15BECF}"/>
                </a:ext>
              </a:extLst>
            </p:cNvPr>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PH"/>
            </a:p>
          </p:txBody>
        </p:sp>
      </p:grpSp>
      <p:pic>
        <p:nvPicPr>
          <p:cNvPr id="3074" name="Picture 2" descr="The global impact of the fashion industry | War on Want">
            <a:extLst>
              <a:ext uri="{FF2B5EF4-FFF2-40B4-BE49-F238E27FC236}">
                <a16:creationId xmlns:a16="http://schemas.microsoft.com/office/drawing/2014/main" id="{4657CD86-A72E-D569-EFDC-AF81C89AF51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47440" y="131628"/>
            <a:ext cx="6148409" cy="9684854"/>
          </a:xfrm>
          <a:prstGeom prst="ellipse">
            <a:avLst/>
          </a:prstGeom>
          <a:ln w="190500" cap="rnd">
            <a:solidFill>
              <a:srgbClr val="C8C6BD"/>
            </a:solidFill>
            <a:prstDash val="solid"/>
          </a:ln>
          <a:effectLst>
            <a:outerShdw blurRad="127000" algn="bl" rotWithShape="0">
              <a:srgbClr val="000000"/>
            </a:outerShdw>
          </a:effectLst>
          <a:scene3d>
            <a:camera prst="perspectiveFront" fov="5400000"/>
            <a:lightRig rig="threePt" dir="t">
              <a:rot lat="0" lon="0" rev="19200000"/>
            </a:lightRig>
          </a:scene3d>
          <a:sp3d extrusionH="25400">
            <a:bevelT w="304800" h="152400" prst="hardEdge"/>
            <a:extrusionClr>
              <a:srgbClr val="000000"/>
            </a:extrusion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6176930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1768</TotalTime>
  <Words>1153</Words>
  <Application>Microsoft Macintosh PowerPoint</Application>
  <PresentationFormat>Custom</PresentationFormat>
  <Paragraphs>76</Paragraphs>
  <Slides>20</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Poppins Bold</vt:lpstr>
      <vt:lpstr>Aptos</vt:lpstr>
      <vt:lpstr>ADLaM Display</vt:lpstr>
      <vt:lpstr>Arial</vt:lpstr>
      <vt:lpstr>Poppins Ultra-Bold</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CONTEMPORARY WORLD</dc:title>
  <dc:creator>Administrator</dc:creator>
  <cp:lastModifiedBy>Jackelyn Legaspi</cp:lastModifiedBy>
  <cp:revision>20</cp:revision>
  <dcterms:created xsi:type="dcterms:W3CDTF">2006-08-16T00:00:00Z</dcterms:created>
  <dcterms:modified xsi:type="dcterms:W3CDTF">2025-09-11T10:46:28Z</dcterms:modified>
  <dc:identifier>DAGb44XiO9c</dc:identifier>
</cp:coreProperties>
</file>

<file path=docProps/thumbnail.jpeg>
</file>